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3"/>
  </p:notesMasterIdLst>
  <p:sldIdLst>
    <p:sldId id="256" r:id="rId3"/>
    <p:sldId id="257" r:id="rId4"/>
    <p:sldId id="260" r:id="rId5"/>
    <p:sldId id="258" r:id="rId6"/>
    <p:sldId id="259"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9" r:id="rId33"/>
    <p:sldId id="291" r:id="rId34"/>
    <p:sldId id="292" r:id="rId35"/>
    <p:sldId id="293" r:id="rId36"/>
    <p:sldId id="294" r:id="rId37"/>
    <p:sldId id="288" r:id="rId38"/>
    <p:sldId id="296" r:id="rId39"/>
    <p:sldId id="297" r:id="rId40"/>
    <p:sldId id="308" r:id="rId41"/>
    <p:sldId id="299" r:id="rId42"/>
    <p:sldId id="298" r:id="rId43"/>
    <p:sldId id="300" r:id="rId44"/>
    <p:sldId id="301" r:id="rId45"/>
    <p:sldId id="302" r:id="rId46"/>
    <p:sldId id="303" r:id="rId47"/>
    <p:sldId id="304" r:id="rId48"/>
    <p:sldId id="305" r:id="rId49"/>
    <p:sldId id="306" r:id="rId50"/>
    <p:sldId id="309" r:id="rId51"/>
    <p:sldId id="295" r:id="rId52"/>
  </p:sldIdLst>
  <p:sldSz cx="9144000" cy="5143500" type="screen16x9"/>
  <p:notesSz cx="6858000" cy="9144000"/>
  <p:embeddedFontLst>
    <p:embeddedFont>
      <p:font typeface="Arial Black" panose="020B0A04020102020204" pitchFamily="34" charset="0"/>
      <p:bold r:id="rId54"/>
    </p:embeddedFont>
    <p:embeddedFont>
      <p:font typeface="Arimo" panose="020B0604020202020204" charset="0"/>
      <p:regular r:id="rId55"/>
      <p:bold r:id="rId56"/>
      <p:italic r:id="rId57"/>
      <p:boldItalic r:id="rId58"/>
    </p:embeddedFont>
    <p:embeddedFont>
      <p:font typeface="Bebas Neue" panose="020B0604020202020204" charset="0"/>
      <p:regular r:id="rId59"/>
    </p:embeddedFon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entury Schoolbook" panose="02040604050505020304" pitchFamily="18" charset="0"/>
      <p:regular r:id="rId66"/>
      <p:bold r:id="rId67"/>
      <p:italic r:id="rId68"/>
      <p:boldItalic r:id="rId69"/>
    </p:embeddedFont>
    <p:embeddedFont>
      <p:font typeface="Nunito" panose="020B060402020202020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Verdana" panose="020B0604030504040204"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AE692E-7DDF-4759-8275-C3E0F69B07AA}">
  <a:tblStyle styleId="{A1AE692E-7DDF-4759-8275-C3E0F69B07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94660"/>
  </p:normalViewPr>
  <p:slideViewPr>
    <p:cSldViewPr snapToGrid="0">
      <p:cViewPr varScale="1">
        <p:scale>
          <a:sx n="85" d="100"/>
          <a:sy n="85" d="100"/>
        </p:scale>
        <p:origin x="9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theme" Target="theme/theme1.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f5e60618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f5e60618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f61a32cbe2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f61a32cbe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063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166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f61a32cbe2_0_10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f61a32cbe2_0_10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a:buAutoNum type="alphaLcPeriod"/>
              <a:defRPr sz="1200"/>
            </a:lvl2pPr>
            <a:lvl3pPr lvl="2" rtl="0">
              <a:lnSpc>
                <a:spcPct val="100000"/>
              </a:lnSpc>
              <a:spcBef>
                <a:spcPts val="0"/>
              </a:spcBef>
              <a:spcAft>
                <a:spcPts val="0"/>
              </a:spcAft>
              <a:buClr>
                <a:srgbClr val="434343"/>
              </a:buClr>
              <a:buSzPts val="1200"/>
              <a:buFont typeface="Roboto Condensed"/>
              <a:buAutoNum type="romanLcPeriod"/>
              <a:defRPr sz="1200"/>
            </a:lvl3pPr>
            <a:lvl4pPr lvl="3" rtl="0">
              <a:lnSpc>
                <a:spcPct val="100000"/>
              </a:lnSpc>
              <a:spcBef>
                <a:spcPts val="0"/>
              </a:spcBef>
              <a:spcAft>
                <a:spcPts val="0"/>
              </a:spcAft>
              <a:buClr>
                <a:srgbClr val="434343"/>
              </a:buClr>
              <a:buSzPts val="1200"/>
              <a:buFont typeface="Roboto Condensed"/>
              <a:buAutoNum type="arabicPeriod"/>
              <a:defRPr sz="1200"/>
            </a:lvl4pPr>
            <a:lvl5pPr lvl="4" rtl="0">
              <a:lnSpc>
                <a:spcPct val="100000"/>
              </a:lnSpc>
              <a:spcBef>
                <a:spcPts val="0"/>
              </a:spcBef>
              <a:spcAft>
                <a:spcPts val="0"/>
              </a:spcAft>
              <a:buClr>
                <a:srgbClr val="434343"/>
              </a:buClr>
              <a:buSzPts val="1200"/>
              <a:buFont typeface="Roboto Condensed"/>
              <a:buAutoNum type="alphaLcPeriod"/>
              <a:defRPr sz="1200"/>
            </a:lvl5pPr>
            <a:lvl6pPr lvl="5" rtl="0">
              <a:lnSpc>
                <a:spcPct val="100000"/>
              </a:lnSpc>
              <a:spcBef>
                <a:spcPts val="0"/>
              </a:spcBef>
              <a:spcAft>
                <a:spcPts val="0"/>
              </a:spcAft>
              <a:buClr>
                <a:srgbClr val="434343"/>
              </a:buClr>
              <a:buSzPts val="1200"/>
              <a:buFont typeface="Roboto Condensed"/>
              <a:buAutoNum type="romanLcPeriod"/>
              <a:defRPr sz="1200"/>
            </a:lvl6pPr>
            <a:lvl7pPr lvl="6" rtl="0">
              <a:lnSpc>
                <a:spcPct val="100000"/>
              </a:lnSpc>
              <a:spcBef>
                <a:spcPts val="0"/>
              </a:spcBef>
              <a:spcAft>
                <a:spcPts val="0"/>
              </a:spcAft>
              <a:buClr>
                <a:srgbClr val="434343"/>
              </a:buClr>
              <a:buSzPts val="1200"/>
              <a:buFont typeface="Roboto Condensed"/>
              <a:buAutoNum type="arabicPeriod"/>
              <a:defRPr sz="1200"/>
            </a:lvl7pPr>
            <a:lvl8pPr lvl="7" rtl="0">
              <a:lnSpc>
                <a:spcPct val="100000"/>
              </a:lnSpc>
              <a:spcBef>
                <a:spcPts val="0"/>
              </a:spcBef>
              <a:spcAft>
                <a:spcPts val="0"/>
              </a:spcAft>
              <a:buClr>
                <a:srgbClr val="434343"/>
              </a:buClr>
              <a:buSzPts val="1200"/>
              <a:buFont typeface="Roboto Condensed"/>
              <a:buAutoNum type="alphaLcPeriod"/>
              <a:defRPr sz="1200"/>
            </a:lvl8pPr>
            <a:lvl9pPr lvl="8" rtl="0">
              <a:lnSpc>
                <a:spcPct val="100000"/>
              </a:lnSpc>
              <a:spcBef>
                <a:spcPts val="0"/>
              </a:spcBef>
              <a:spcAft>
                <a:spcPts val="0"/>
              </a:spcAft>
              <a:buClr>
                <a:srgbClr val="434343"/>
              </a:buClr>
              <a:buSzPts val="1200"/>
              <a:buFont typeface="Roboto Condensed"/>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00000">
              <a:schemeClr val="dk2"/>
            </a:gs>
            <a:gs pos="64000">
              <a:srgbClr val="002060"/>
            </a:gs>
          </a:gsLst>
          <a:lin ang="8100019"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00000">
              <a:schemeClr val="dk2"/>
            </a:gs>
            <a:gs pos="64000">
              <a:srgbClr val="002060"/>
            </a:gs>
          </a:gsLst>
          <a:lin ang="8100019" scaled="0"/>
          <a:tileRect/>
        </a:gra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0" name="Google Shape;230;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divide-and-conquer-algorithm-introduction/"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implement-quicksort-with-first-element-as-pivot/"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hyperlink" Target="https://www.geeksforgeeks.org/quicksort-using-random-pivoti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webp"/><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webp"/></Relationships>
</file>

<file path=ppt/slides/_rels/slide34.xml.rels><?xml version="1.0" encoding="UTF-8" standalone="yes"?>
<Relationships xmlns="http://schemas.openxmlformats.org/package/2006/relationships"><Relationship Id="rId3" Type="http://schemas.openxmlformats.org/officeDocument/2006/relationships/image" Target="../media/image31.webp"/><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32.webp"/></Relationships>
</file>

<file path=ppt/slides/_rels/slide35.xml.rels><?xml version="1.0" encoding="UTF-8" standalone="yes"?>
<Relationships xmlns="http://schemas.openxmlformats.org/package/2006/relationships"><Relationship Id="rId3" Type="http://schemas.openxmlformats.org/officeDocument/2006/relationships/image" Target="../media/image33.webp"/><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34.gif"/></Relationships>
</file>

<file path=ppt/slides/_rels/slide3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www.geeksforgeeks.org/time-and-space-complexity-analysis-of-quick-sor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techtarget.com/whatis/definition/algorith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www.techtarget.com/whatis/definition/operati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www.geeksforgeeks.org/selection-sort/" TargetMode="External"/><Relationship Id="rId2" Type="http://schemas.openxmlformats.org/officeDocument/2006/relationships/hyperlink" Target="http://www.geeksforgeeks.org/binary-heap/" TargetMode="External"/><Relationship Id="rId1" Type="http://schemas.openxmlformats.org/officeDocument/2006/relationships/slideLayout" Target="../slideLayouts/slideLayout24.xml"/><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webp"/><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webp"/><Relationship Id="rId2" Type="http://schemas.openxmlformats.org/officeDocument/2006/relationships/hyperlink" Target="https://www.geeksforgeeks.org/difference-between-min-heap-and-max-heap/"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webp"/><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webp"/><Relationship Id="rId2" Type="http://schemas.openxmlformats.org/officeDocument/2006/relationships/image" Target="../media/image41.webp"/><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3.web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hyperlink" Target="https://www.geeksforgeeks.org/sorting-algorithm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464873" y="3893931"/>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tx1"/>
                </a:solidFill>
                <a:latin typeface="Calibri Light" panose="020F0302020204030204" pitchFamily="34" charset="0"/>
                <a:cs typeface="Calibri Light" panose="020F0302020204030204" pitchFamily="34" charset="0"/>
              </a:rPr>
              <a:t>The presentation of TEAM-1</a:t>
            </a:r>
            <a:endParaRPr sz="1600" b="1" dirty="0">
              <a:solidFill>
                <a:schemeClr val="tx1"/>
              </a:solidFill>
              <a:latin typeface="Calibri Light" panose="020F0302020204030204" pitchFamily="34" charset="0"/>
              <a:cs typeface="Calibri Light" panose="020F0302020204030204" pitchFamily="34" charset="0"/>
            </a:endParaRPr>
          </a:p>
        </p:txBody>
      </p:sp>
      <p:sp>
        <p:nvSpPr>
          <p:cNvPr id="239" name="Google Shape;239;p34"/>
          <p:cNvSpPr txBox="1">
            <a:spLocks noGrp="1"/>
          </p:cNvSpPr>
          <p:nvPr>
            <p:ph type="ctrTitle"/>
          </p:nvPr>
        </p:nvSpPr>
        <p:spPr>
          <a:xfrm>
            <a:off x="714027" y="1635630"/>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The sorting methods of algorithm</a:t>
            </a:r>
            <a:endParaRPr dirty="0">
              <a:latin typeface="Calibri" panose="020F0502020204030204" pitchFamily="34" charset="0"/>
              <a:cs typeface="Calibri" panose="020F0502020204030204" pitchFamily="34" charset="0"/>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9" name="Google Shape;259;p34"/>
          <p:cNvGrpSpPr/>
          <p:nvPr/>
        </p:nvGrpSpPr>
        <p:grpSpPr>
          <a:xfrm>
            <a:off x="5155889" y="69041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1000" fill="hold"/>
                                        <p:tgtEl>
                                          <p:spTgt spid="239"/>
                                        </p:tgtEl>
                                        <p:attrNameLst>
                                          <p:attrName>ppt_x</p:attrName>
                                        </p:attrNameLst>
                                      </p:cBhvr>
                                      <p:tavLst>
                                        <p:tav tm="0">
                                          <p:val>
                                            <p:strVal val="#ppt_x"/>
                                          </p:val>
                                        </p:tav>
                                        <p:tav tm="100000">
                                          <p:val>
                                            <p:strVal val="#ppt_x"/>
                                          </p:val>
                                        </p:tav>
                                      </p:tavLst>
                                    </p:anim>
                                    <p:anim calcmode="lin" valueType="num">
                                      <p:cBhvr additive="base">
                                        <p:cTn id="8" dur="1000" fill="hold"/>
                                        <p:tgtEl>
                                          <p:spTgt spid="2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Rectangle: Diagonal Corners Rounded 11">
            <a:extLst>
              <a:ext uri="{FF2B5EF4-FFF2-40B4-BE49-F238E27FC236}">
                <a16:creationId xmlns:a16="http://schemas.microsoft.com/office/drawing/2014/main" id="{C9EA68F4-3B78-FDF1-13FD-9BF275601B3C}"/>
              </a:ext>
            </a:extLst>
          </p:cNvPr>
          <p:cNvSpPr/>
          <p:nvPr/>
        </p:nvSpPr>
        <p:spPr>
          <a:xfrm>
            <a:off x="126791" y="1075034"/>
            <a:ext cx="7250150" cy="2593613"/>
          </a:xfrm>
          <a:prstGeom prst="round2DiagRect">
            <a:avLst/>
          </a:prstGeom>
          <a:solidFill>
            <a:srgbClr val="7030A0">
              <a:alpha val="6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
            <a:extLst>
              <a:ext uri="{FF2B5EF4-FFF2-40B4-BE49-F238E27FC236}">
                <a16:creationId xmlns:a16="http://schemas.microsoft.com/office/drawing/2014/main" id="{A9441A46-0754-8840-9DC3-9EF2891E769E}"/>
              </a:ext>
            </a:extLst>
          </p:cNvPr>
          <p:cNvSpPr>
            <a:spLocks noChangeArrowheads="1"/>
          </p:cNvSpPr>
          <p:nvPr/>
        </p:nvSpPr>
        <p:spPr bwMode="auto">
          <a:xfrm>
            <a:off x="417711" y="1104847"/>
            <a:ext cx="6668309" cy="2769989"/>
          </a:xfrm>
          <a:prstGeom prst="rect">
            <a:avLst/>
          </a:prstGeom>
          <a:solidFill>
            <a:srgbClr val="7030A0">
              <a:alpha val="34000"/>
            </a:srgb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The time complexity in bubble sort is shown like that:</a:t>
            </a:r>
            <a:br>
              <a:rPr kumimoji="0" lang="en-US" altLang="ru-RU"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br>
            <a:r>
              <a:rPr kumimoji="0" lang="en-US" altLang="ru-RU" sz="18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1. </a:t>
            </a:r>
            <a:r>
              <a:rPr kumimoji="0" lang="ru-RU" altLang="ru-RU" sz="18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Time </a:t>
            </a:r>
            <a:r>
              <a:rPr kumimoji="0" lang="ru-RU" altLang="ru-RU" sz="1800" b="0" i="0" u="none" strike="noStrike" cap="none" normalizeH="0" baseline="0" dirty="0" err="1">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Complexities</a:t>
            </a:r>
            <a:endParaRPr kumimoji="0" lang="ru-RU" altLang="ru-RU"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ru-RU"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Worst Case Complexity:</a:t>
            </a:r>
            <a: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ru-RU" sz="11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O(n</a:t>
            </a:r>
            <a:r>
              <a:rPr kumimoji="0" lang="en-US" altLang="ru-RU" sz="900" b="0" i="0" u="none" strike="noStrike" cap="none" normalizeH="0" baseline="3000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2</a:t>
            </a:r>
            <a:r>
              <a:rPr kumimoji="0" lang="en-US" altLang="ru-RU" sz="11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a:t>
            </a:r>
            <a:b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br>
            <a: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If we want to sort in ascending order and the array is in descending order then the worst case occurs.</a:t>
            </a:r>
            <a:endParaRPr kumimoji="0" lang="ru-RU" altLang="ru-RU"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ru-RU"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Best Case Complexity:</a:t>
            </a:r>
            <a: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ru-RU" sz="11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O(n)</a:t>
            </a:r>
            <a:b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br>
            <a: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If the array is already sorted, then there is no need for sorting.</a:t>
            </a:r>
            <a:endParaRPr kumimoji="0" lang="ru-RU" altLang="ru-RU"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ru-RU"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Average Case Complexity: </a:t>
            </a:r>
            <a:r>
              <a:rPr kumimoji="0" lang="en-US" altLang="ru-RU" sz="11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O(n</a:t>
            </a:r>
            <a:r>
              <a:rPr kumimoji="0" lang="en-US" altLang="ru-RU" sz="900" b="0" i="0" u="none" strike="noStrike" cap="none" normalizeH="0" baseline="3000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2</a:t>
            </a:r>
            <a:r>
              <a:rPr kumimoji="0" lang="en-US" altLang="ru-RU" sz="11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a:t>
            </a:r>
            <a:b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br>
            <a:r>
              <a:rPr kumimoji="0" lang="en-US" altLang="ru-RU"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It occurs when the elements of the array are in jumbled order (neither ascending nor descending).</a:t>
            </a:r>
            <a:endParaRPr kumimoji="0" lang="ru-RU" altLang="ru-RU" sz="1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99" name="Google Shape;999;p45"/>
          <p:cNvSpPr/>
          <p:nvPr/>
        </p:nvSpPr>
        <p:spPr>
          <a:xfrm>
            <a:off x="8022737" y="3661725"/>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45"/>
          <p:cNvSpPr/>
          <p:nvPr/>
        </p:nvSpPr>
        <p:spPr>
          <a:xfrm>
            <a:off x="62973" y="70628"/>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08" name="Google Shape;1008;p45"/>
          <p:cNvGrpSpPr/>
          <p:nvPr/>
        </p:nvGrpSpPr>
        <p:grpSpPr>
          <a:xfrm>
            <a:off x="337522" y="310831"/>
            <a:ext cx="492751" cy="492684"/>
            <a:chOff x="718806" y="3567702"/>
            <a:chExt cx="437728" cy="437708"/>
          </a:xfrm>
        </p:grpSpPr>
        <p:sp>
          <p:nvSpPr>
            <p:cNvPr id="1009" name="Google Shape;1009;p45"/>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45"/>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1" name="Google Shape;1011;p45"/>
          <p:cNvGrpSpPr/>
          <p:nvPr/>
        </p:nvGrpSpPr>
        <p:grpSpPr>
          <a:xfrm>
            <a:off x="8313723" y="392191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Subtitle 4">
            <a:extLst>
              <a:ext uri="{FF2B5EF4-FFF2-40B4-BE49-F238E27FC236}">
                <a16:creationId xmlns:a16="http://schemas.microsoft.com/office/drawing/2014/main" id="{524F4CE4-AA9C-EB65-B725-A24B26C4105B}"/>
              </a:ext>
            </a:extLst>
          </p:cNvPr>
          <p:cNvSpPr>
            <a:spLocks noGrp="1"/>
          </p:cNvSpPr>
          <p:nvPr>
            <p:ph type="subTitle" idx="3"/>
          </p:nvPr>
        </p:nvSpPr>
        <p:spPr>
          <a:xfrm>
            <a:off x="1079994" y="104427"/>
            <a:ext cx="8161699" cy="605700"/>
          </a:xfrm>
        </p:spPr>
        <p:txBody>
          <a:bodyPr/>
          <a:lstStyle/>
          <a:p>
            <a:pPr marL="0" marR="0" algn="l" fontAlgn="base">
              <a:lnSpc>
                <a:spcPct val="107000"/>
              </a:lnSpc>
              <a:spcBef>
                <a:spcPts val="0"/>
              </a:spcBef>
              <a:spcAft>
                <a:spcPts val="0"/>
              </a:spcAft>
            </a:pP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Advantages</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of</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Sort</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endPar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 sort is easy to understand and implement.</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It does not require any additional memory space.</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It is a stable sorting algorithm, meaning that elements with the same key value maintain their relative order in the sorted output.</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Disadvantages</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of</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lang="ru-RU" sz="1600" b="1" kern="0" spc="10" dirty="0" err="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Sort</a:t>
            </a:r>
            <a:r>
              <a:rPr lang="ru-RU"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 sort has a time complexity of O(N2) which makes it very slow for large data sets.</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16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 sort is a comparison-based sorting algorithm, which means that it requires a comparison operator to determine the relative order of elements in the input data set. It can limit the efficiency of the algorithm in certain cases.</a:t>
            </a:r>
            <a:endParaRPr lang="ru-RU"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25" name="Picture 24">
            <a:extLst>
              <a:ext uri="{FF2B5EF4-FFF2-40B4-BE49-F238E27FC236}">
                <a16:creationId xmlns:a16="http://schemas.microsoft.com/office/drawing/2014/main" id="{6FEB03FA-43EA-90FD-487F-AD8398A528ED}"/>
              </a:ext>
            </a:extLst>
          </p:cNvPr>
          <p:cNvPicPr>
            <a:picLocks noChangeAspect="1"/>
          </p:cNvPicPr>
          <p:nvPr/>
        </p:nvPicPr>
        <p:blipFill>
          <a:blip r:embed="rId3"/>
          <a:stretch>
            <a:fillRect/>
          </a:stretch>
        </p:blipFill>
        <p:spPr>
          <a:xfrm>
            <a:off x="3305033" y="3139289"/>
            <a:ext cx="4829002" cy="1967436"/>
          </a:xfrm>
          <a:prstGeom prst="rect">
            <a:avLst/>
          </a:prstGeom>
        </p:spPr>
      </p:pic>
      <p:grpSp>
        <p:nvGrpSpPr>
          <p:cNvPr id="26" name="Google Shape;1623;p57">
            <a:extLst>
              <a:ext uri="{FF2B5EF4-FFF2-40B4-BE49-F238E27FC236}">
                <a16:creationId xmlns:a16="http://schemas.microsoft.com/office/drawing/2014/main" id="{52A526C7-C1D9-D5E8-01EA-8E41BFCD70DD}"/>
              </a:ext>
            </a:extLst>
          </p:cNvPr>
          <p:cNvGrpSpPr/>
          <p:nvPr/>
        </p:nvGrpSpPr>
        <p:grpSpPr>
          <a:xfrm>
            <a:off x="750404" y="3131836"/>
            <a:ext cx="2210402" cy="1930400"/>
            <a:chOff x="706040" y="883365"/>
            <a:chExt cx="3660264" cy="3454307"/>
          </a:xfrm>
        </p:grpSpPr>
        <p:sp>
          <p:nvSpPr>
            <p:cNvPr id="27" name="Google Shape;1624;p57">
              <a:extLst>
                <a:ext uri="{FF2B5EF4-FFF2-40B4-BE49-F238E27FC236}">
                  <a16:creationId xmlns:a16="http://schemas.microsoft.com/office/drawing/2014/main" id="{7C52BCC4-FC2C-4DFC-9A84-D7F49D8A87F6}"/>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1625;p57">
              <a:extLst>
                <a:ext uri="{FF2B5EF4-FFF2-40B4-BE49-F238E27FC236}">
                  <a16:creationId xmlns:a16="http://schemas.microsoft.com/office/drawing/2014/main" id="{EE673801-04ED-10C6-B775-5A27E12A34B9}"/>
                </a:ext>
              </a:extLst>
            </p:cNvPr>
            <p:cNvGrpSpPr/>
            <p:nvPr/>
          </p:nvGrpSpPr>
          <p:grpSpPr>
            <a:xfrm flipH="1">
              <a:off x="3131991" y="2597216"/>
              <a:ext cx="858975" cy="300968"/>
              <a:chOff x="2271950" y="2722775"/>
              <a:chExt cx="575875" cy="201775"/>
            </a:xfrm>
          </p:grpSpPr>
          <p:sp>
            <p:nvSpPr>
              <p:cNvPr id="1051" name="Google Shape;1626;p57">
                <a:extLst>
                  <a:ext uri="{FF2B5EF4-FFF2-40B4-BE49-F238E27FC236}">
                    <a16:creationId xmlns:a16="http://schemas.microsoft.com/office/drawing/2014/main" id="{E0B013C0-BDC7-9158-E5CD-F90A77D9D72D}"/>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627;p57">
                <a:extLst>
                  <a:ext uri="{FF2B5EF4-FFF2-40B4-BE49-F238E27FC236}">
                    <a16:creationId xmlns:a16="http://schemas.microsoft.com/office/drawing/2014/main" id="{187CE056-0DD0-3C8B-0BE2-A7EF3918B6A9}"/>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628;p57">
                <a:extLst>
                  <a:ext uri="{FF2B5EF4-FFF2-40B4-BE49-F238E27FC236}">
                    <a16:creationId xmlns:a16="http://schemas.microsoft.com/office/drawing/2014/main" id="{D62BB064-4E79-75F1-139F-CB33892ED53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629;p57">
                <a:extLst>
                  <a:ext uri="{FF2B5EF4-FFF2-40B4-BE49-F238E27FC236}">
                    <a16:creationId xmlns:a16="http://schemas.microsoft.com/office/drawing/2014/main" id="{6C24A9C7-230F-CF99-270D-8A3028ED7C4A}"/>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630;p57">
                <a:extLst>
                  <a:ext uri="{FF2B5EF4-FFF2-40B4-BE49-F238E27FC236}">
                    <a16:creationId xmlns:a16="http://schemas.microsoft.com/office/drawing/2014/main" id="{EF00F2C6-0E4E-4CBE-6545-86902D1B72C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 name="Google Shape;1631;p57">
              <a:extLst>
                <a:ext uri="{FF2B5EF4-FFF2-40B4-BE49-F238E27FC236}">
                  <a16:creationId xmlns:a16="http://schemas.microsoft.com/office/drawing/2014/main" id="{86106C79-C1AF-015B-673C-00EAD7A59934}"/>
                </a:ext>
              </a:extLst>
            </p:cNvPr>
            <p:cNvGrpSpPr/>
            <p:nvPr/>
          </p:nvGrpSpPr>
          <p:grpSpPr>
            <a:xfrm>
              <a:off x="1142462" y="1564560"/>
              <a:ext cx="2338579" cy="2014768"/>
              <a:chOff x="4546896" y="1377977"/>
              <a:chExt cx="2655063" cy="2287430"/>
            </a:xfrm>
          </p:grpSpPr>
          <p:sp>
            <p:nvSpPr>
              <p:cNvPr id="63" name="Google Shape;1632;p57">
                <a:extLst>
                  <a:ext uri="{FF2B5EF4-FFF2-40B4-BE49-F238E27FC236}">
                    <a16:creationId xmlns:a16="http://schemas.microsoft.com/office/drawing/2014/main" id="{0FE3580E-5560-8CE5-E018-CADD4E297A2A}"/>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1633;p57">
                <a:extLst>
                  <a:ext uri="{FF2B5EF4-FFF2-40B4-BE49-F238E27FC236}">
                    <a16:creationId xmlns:a16="http://schemas.microsoft.com/office/drawing/2014/main" id="{A3E117C1-F64B-DB5E-1EC3-E90D690EB716}"/>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1634;p57">
                <a:extLst>
                  <a:ext uri="{FF2B5EF4-FFF2-40B4-BE49-F238E27FC236}">
                    <a16:creationId xmlns:a16="http://schemas.microsoft.com/office/drawing/2014/main" id="{0C3DAEFC-FEA1-F8F4-06C3-069F08C443E6}"/>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1635;p57">
                <a:extLst>
                  <a:ext uri="{FF2B5EF4-FFF2-40B4-BE49-F238E27FC236}">
                    <a16:creationId xmlns:a16="http://schemas.microsoft.com/office/drawing/2014/main" id="{F78DF96E-ED88-1001-9296-4B86A11365F3}"/>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1636;p57">
                <a:extLst>
                  <a:ext uri="{FF2B5EF4-FFF2-40B4-BE49-F238E27FC236}">
                    <a16:creationId xmlns:a16="http://schemas.microsoft.com/office/drawing/2014/main" id="{80F3754F-35B6-21E6-C136-FB0FA6922BF5}"/>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1637;p57">
                <a:extLst>
                  <a:ext uri="{FF2B5EF4-FFF2-40B4-BE49-F238E27FC236}">
                    <a16:creationId xmlns:a16="http://schemas.microsoft.com/office/drawing/2014/main" id="{D2E5DFBD-CFFF-6CE8-E02B-C2291734148B}"/>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1638;p57">
                <a:extLst>
                  <a:ext uri="{FF2B5EF4-FFF2-40B4-BE49-F238E27FC236}">
                    <a16:creationId xmlns:a16="http://schemas.microsoft.com/office/drawing/2014/main" id="{EDEE677C-58BD-4B04-AEA6-E3294F99977C}"/>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1639;p57">
                <a:extLst>
                  <a:ext uri="{FF2B5EF4-FFF2-40B4-BE49-F238E27FC236}">
                    <a16:creationId xmlns:a16="http://schemas.microsoft.com/office/drawing/2014/main" id="{A5F1BB95-2769-6B84-91F8-49D002AAD7B3}"/>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1640;p57">
                <a:extLst>
                  <a:ext uri="{FF2B5EF4-FFF2-40B4-BE49-F238E27FC236}">
                    <a16:creationId xmlns:a16="http://schemas.microsoft.com/office/drawing/2014/main" id="{BE5865F1-27E5-7F7E-3710-65A69A81474A}"/>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1641;p57">
                <a:extLst>
                  <a:ext uri="{FF2B5EF4-FFF2-40B4-BE49-F238E27FC236}">
                    <a16:creationId xmlns:a16="http://schemas.microsoft.com/office/drawing/2014/main" id="{543CB93A-889D-5BC8-3B51-5AFA9980F787}"/>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1642;p57">
                <a:extLst>
                  <a:ext uri="{FF2B5EF4-FFF2-40B4-BE49-F238E27FC236}">
                    <a16:creationId xmlns:a16="http://schemas.microsoft.com/office/drawing/2014/main" id="{2EE36419-9FC0-92FD-1F27-83D10226CA04}"/>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1643;p57">
                <a:extLst>
                  <a:ext uri="{FF2B5EF4-FFF2-40B4-BE49-F238E27FC236}">
                    <a16:creationId xmlns:a16="http://schemas.microsoft.com/office/drawing/2014/main" id="{DD9A1CD5-2DC5-AB56-76A8-DF5DEE9F3941}"/>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1644;p57">
                <a:extLst>
                  <a:ext uri="{FF2B5EF4-FFF2-40B4-BE49-F238E27FC236}">
                    <a16:creationId xmlns:a16="http://schemas.microsoft.com/office/drawing/2014/main" id="{38329753-1C50-93EE-ADEF-C0720CC87C26}"/>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1645;p57">
                <a:extLst>
                  <a:ext uri="{FF2B5EF4-FFF2-40B4-BE49-F238E27FC236}">
                    <a16:creationId xmlns:a16="http://schemas.microsoft.com/office/drawing/2014/main" id="{919DE9D5-01CE-F220-0973-BB9E7F7A7456}"/>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1646;p57">
                <a:extLst>
                  <a:ext uri="{FF2B5EF4-FFF2-40B4-BE49-F238E27FC236}">
                    <a16:creationId xmlns:a16="http://schemas.microsoft.com/office/drawing/2014/main" id="{F82AF1A3-ECBC-ED2F-04BF-219F806F678C}"/>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1647;p57">
                <a:extLst>
                  <a:ext uri="{FF2B5EF4-FFF2-40B4-BE49-F238E27FC236}">
                    <a16:creationId xmlns:a16="http://schemas.microsoft.com/office/drawing/2014/main" id="{A0A3E857-F7C3-2AB0-2618-79EE47F4821C}"/>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1648;p57">
                <a:extLst>
                  <a:ext uri="{FF2B5EF4-FFF2-40B4-BE49-F238E27FC236}">
                    <a16:creationId xmlns:a16="http://schemas.microsoft.com/office/drawing/2014/main" id="{12D88651-E0D9-749C-F9C0-4D6EC96B37CD}"/>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1649;p57">
                <a:extLst>
                  <a:ext uri="{FF2B5EF4-FFF2-40B4-BE49-F238E27FC236}">
                    <a16:creationId xmlns:a16="http://schemas.microsoft.com/office/drawing/2014/main" id="{BDACF267-E00E-B3A8-690B-879206D76233}"/>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1650;p57">
                <a:extLst>
                  <a:ext uri="{FF2B5EF4-FFF2-40B4-BE49-F238E27FC236}">
                    <a16:creationId xmlns:a16="http://schemas.microsoft.com/office/drawing/2014/main" id="{B9B0B28E-A0A0-0116-94F2-562FCDB9A14B}"/>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1651;p57">
                <a:extLst>
                  <a:ext uri="{FF2B5EF4-FFF2-40B4-BE49-F238E27FC236}">
                    <a16:creationId xmlns:a16="http://schemas.microsoft.com/office/drawing/2014/main" id="{BE22227D-07ED-FC20-0E9C-65575E0FC0EE}"/>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1652;p57">
                <a:extLst>
                  <a:ext uri="{FF2B5EF4-FFF2-40B4-BE49-F238E27FC236}">
                    <a16:creationId xmlns:a16="http://schemas.microsoft.com/office/drawing/2014/main" id="{53996589-FE66-EB4B-38E3-0489D0162396}"/>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1653;p57">
                <a:extLst>
                  <a:ext uri="{FF2B5EF4-FFF2-40B4-BE49-F238E27FC236}">
                    <a16:creationId xmlns:a16="http://schemas.microsoft.com/office/drawing/2014/main" id="{D7C3D851-1A93-9FE3-1559-367BEF5AB27E}"/>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1654;p57">
                <a:extLst>
                  <a:ext uri="{FF2B5EF4-FFF2-40B4-BE49-F238E27FC236}">
                    <a16:creationId xmlns:a16="http://schemas.microsoft.com/office/drawing/2014/main" id="{E966E4CD-0C10-B05B-D2EB-155424C0F33A}"/>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1655;p57">
                <a:extLst>
                  <a:ext uri="{FF2B5EF4-FFF2-40B4-BE49-F238E27FC236}">
                    <a16:creationId xmlns:a16="http://schemas.microsoft.com/office/drawing/2014/main" id="{38B379E6-6837-0141-4F79-4F36FE7F958E}"/>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1656;p57">
                <a:extLst>
                  <a:ext uri="{FF2B5EF4-FFF2-40B4-BE49-F238E27FC236}">
                    <a16:creationId xmlns:a16="http://schemas.microsoft.com/office/drawing/2014/main" id="{9164CBE7-C15A-71C7-C264-B9F1E806235B}"/>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657;p57">
                <a:extLst>
                  <a:ext uri="{FF2B5EF4-FFF2-40B4-BE49-F238E27FC236}">
                    <a16:creationId xmlns:a16="http://schemas.microsoft.com/office/drawing/2014/main" id="{E71B3CF9-924A-FC9C-B9C2-D18DBFEAA58D}"/>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658;p57">
                <a:extLst>
                  <a:ext uri="{FF2B5EF4-FFF2-40B4-BE49-F238E27FC236}">
                    <a16:creationId xmlns:a16="http://schemas.microsoft.com/office/drawing/2014/main" id="{8358CB5E-7A67-1373-0038-2187F55E6E35}"/>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659;p57">
              <a:extLst>
                <a:ext uri="{FF2B5EF4-FFF2-40B4-BE49-F238E27FC236}">
                  <a16:creationId xmlns:a16="http://schemas.microsoft.com/office/drawing/2014/main" id="{8075C37C-95AA-F93B-253F-2840FE80F83F}"/>
                </a:ext>
              </a:extLst>
            </p:cNvPr>
            <p:cNvGrpSpPr/>
            <p:nvPr/>
          </p:nvGrpSpPr>
          <p:grpSpPr>
            <a:xfrm flipH="1">
              <a:off x="706040" y="2032134"/>
              <a:ext cx="1068760" cy="1547196"/>
              <a:chOff x="-1602050" y="2114015"/>
              <a:chExt cx="1213397" cy="1756580"/>
            </a:xfrm>
          </p:grpSpPr>
          <p:sp>
            <p:nvSpPr>
              <p:cNvPr id="57" name="Google Shape;1660;p57">
                <a:extLst>
                  <a:ext uri="{FF2B5EF4-FFF2-40B4-BE49-F238E27FC236}">
                    <a16:creationId xmlns:a16="http://schemas.microsoft.com/office/drawing/2014/main" id="{83C98191-D723-578F-C4FF-353502ABFA3A}"/>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61;p57">
                <a:extLst>
                  <a:ext uri="{FF2B5EF4-FFF2-40B4-BE49-F238E27FC236}">
                    <a16:creationId xmlns:a16="http://schemas.microsoft.com/office/drawing/2014/main" id="{A7B174AE-C153-A780-CAEE-95DEE6D716C1}"/>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62;p57">
                <a:extLst>
                  <a:ext uri="{FF2B5EF4-FFF2-40B4-BE49-F238E27FC236}">
                    <a16:creationId xmlns:a16="http://schemas.microsoft.com/office/drawing/2014/main" id="{E3D21EC2-CF09-0740-BCD9-E269AED4AB31}"/>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63;p57">
                <a:extLst>
                  <a:ext uri="{FF2B5EF4-FFF2-40B4-BE49-F238E27FC236}">
                    <a16:creationId xmlns:a16="http://schemas.microsoft.com/office/drawing/2014/main" id="{2D58AFE8-845B-8620-3F08-992D2E504223}"/>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64;p57">
                <a:extLst>
                  <a:ext uri="{FF2B5EF4-FFF2-40B4-BE49-F238E27FC236}">
                    <a16:creationId xmlns:a16="http://schemas.microsoft.com/office/drawing/2014/main" id="{DBCE3290-2E3E-17D9-24F6-04E622DDD862}"/>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65;p57">
                <a:extLst>
                  <a:ext uri="{FF2B5EF4-FFF2-40B4-BE49-F238E27FC236}">
                    <a16:creationId xmlns:a16="http://schemas.microsoft.com/office/drawing/2014/main" id="{3A443D89-487F-42E9-53AC-6D0FF4BFD2DD}"/>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1666;p57">
              <a:extLst>
                <a:ext uri="{FF2B5EF4-FFF2-40B4-BE49-F238E27FC236}">
                  <a16:creationId xmlns:a16="http://schemas.microsoft.com/office/drawing/2014/main" id="{112A68BE-049D-1899-92DD-4DE288963A76}"/>
                </a:ext>
              </a:extLst>
            </p:cNvPr>
            <p:cNvGrpSpPr/>
            <p:nvPr/>
          </p:nvGrpSpPr>
          <p:grpSpPr>
            <a:xfrm>
              <a:off x="2983957" y="1809058"/>
              <a:ext cx="589240" cy="1525612"/>
              <a:chOff x="1236331" y="557100"/>
              <a:chExt cx="668982" cy="1732076"/>
            </a:xfrm>
          </p:grpSpPr>
          <p:sp>
            <p:nvSpPr>
              <p:cNvPr id="49" name="Google Shape;1667;p57">
                <a:extLst>
                  <a:ext uri="{FF2B5EF4-FFF2-40B4-BE49-F238E27FC236}">
                    <a16:creationId xmlns:a16="http://schemas.microsoft.com/office/drawing/2014/main" id="{FFFDBC01-2A21-A02C-4051-87B876FE05E6}"/>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68;p57">
                <a:extLst>
                  <a:ext uri="{FF2B5EF4-FFF2-40B4-BE49-F238E27FC236}">
                    <a16:creationId xmlns:a16="http://schemas.microsoft.com/office/drawing/2014/main" id="{D742701B-3762-290B-38DD-7C011AF18094}"/>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669;p57">
                <a:extLst>
                  <a:ext uri="{FF2B5EF4-FFF2-40B4-BE49-F238E27FC236}">
                    <a16:creationId xmlns:a16="http://schemas.microsoft.com/office/drawing/2014/main" id="{64B7D68F-85D6-6971-4742-C392FC2AF4B8}"/>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70;p57">
                <a:extLst>
                  <a:ext uri="{FF2B5EF4-FFF2-40B4-BE49-F238E27FC236}">
                    <a16:creationId xmlns:a16="http://schemas.microsoft.com/office/drawing/2014/main" id="{24983558-6851-5BDB-7F3D-8EF20F510949}"/>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71;p57">
                <a:extLst>
                  <a:ext uri="{FF2B5EF4-FFF2-40B4-BE49-F238E27FC236}">
                    <a16:creationId xmlns:a16="http://schemas.microsoft.com/office/drawing/2014/main" id="{F719EB04-2BFC-738D-739C-9735A68E9E7B}"/>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72;p57">
                <a:extLst>
                  <a:ext uri="{FF2B5EF4-FFF2-40B4-BE49-F238E27FC236}">
                    <a16:creationId xmlns:a16="http://schemas.microsoft.com/office/drawing/2014/main" id="{76296B61-2B7F-4917-B2F1-3A54E74764E5}"/>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73;p57">
                <a:extLst>
                  <a:ext uri="{FF2B5EF4-FFF2-40B4-BE49-F238E27FC236}">
                    <a16:creationId xmlns:a16="http://schemas.microsoft.com/office/drawing/2014/main" id="{261EDF4D-7B67-2FAB-34E8-4FDD0792679A}"/>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74;p57">
                <a:extLst>
                  <a:ext uri="{FF2B5EF4-FFF2-40B4-BE49-F238E27FC236}">
                    <a16:creationId xmlns:a16="http://schemas.microsoft.com/office/drawing/2014/main" id="{BB1351FA-5803-B145-8C9A-71A22890B122}"/>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1675;p57">
              <a:extLst>
                <a:ext uri="{FF2B5EF4-FFF2-40B4-BE49-F238E27FC236}">
                  <a16:creationId xmlns:a16="http://schemas.microsoft.com/office/drawing/2014/main" id="{21BC1459-6F8D-30BE-6F96-08CECB2055D5}"/>
                </a:ext>
              </a:extLst>
            </p:cNvPr>
            <p:cNvGrpSpPr/>
            <p:nvPr/>
          </p:nvGrpSpPr>
          <p:grpSpPr>
            <a:xfrm flipH="1">
              <a:off x="1237981" y="3753166"/>
              <a:ext cx="953591" cy="334099"/>
              <a:chOff x="2271950" y="2722775"/>
              <a:chExt cx="575875" cy="201775"/>
            </a:xfrm>
          </p:grpSpPr>
          <p:sp>
            <p:nvSpPr>
              <p:cNvPr id="44" name="Google Shape;1676;p57">
                <a:extLst>
                  <a:ext uri="{FF2B5EF4-FFF2-40B4-BE49-F238E27FC236}">
                    <a16:creationId xmlns:a16="http://schemas.microsoft.com/office/drawing/2014/main" id="{079B5FD8-FC20-A2EE-7508-92A6DCA418BC}"/>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77;p57">
                <a:extLst>
                  <a:ext uri="{FF2B5EF4-FFF2-40B4-BE49-F238E27FC236}">
                    <a16:creationId xmlns:a16="http://schemas.microsoft.com/office/drawing/2014/main" id="{9378D20A-0C76-DFD3-FB47-A23B9FC84C1B}"/>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78;p57">
                <a:extLst>
                  <a:ext uri="{FF2B5EF4-FFF2-40B4-BE49-F238E27FC236}">
                    <a16:creationId xmlns:a16="http://schemas.microsoft.com/office/drawing/2014/main" id="{01D38D06-4FA1-4A76-6EB4-FF66BF8D8512}"/>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79;p57">
                <a:extLst>
                  <a:ext uri="{FF2B5EF4-FFF2-40B4-BE49-F238E27FC236}">
                    <a16:creationId xmlns:a16="http://schemas.microsoft.com/office/drawing/2014/main" id="{73D82538-EE1F-D95D-6CCF-D5A5988223EA}"/>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80;p57">
                <a:extLst>
                  <a:ext uri="{FF2B5EF4-FFF2-40B4-BE49-F238E27FC236}">
                    <a16:creationId xmlns:a16="http://schemas.microsoft.com/office/drawing/2014/main" id="{69FEF6CD-2831-521A-2A5B-D12B035950A8}"/>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1681;p57">
              <a:extLst>
                <a:ext uri="{FF2B5EF4-FFF2-40B4-BE49-F238E27FC236}">
                  <a16:creationId xmlns:a16="http://schemas.microsoft.com/office/drawing/2014/main" id="{941319AD-3562-0BB2-7D07-CE975AD2CA0E}"/>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82;p57">
              <a:extLst>
                <a:ext uri="{FF2B5EF4-FFF2-40B4-BE49-F238E27FC236}">
                  <a16:creationId xmlns:a16="http://schemas.microsoft.com/office/drawing/2014/main" id="{CCCDB025-F01F-EDBE-B0E6-8078DBA49600}"/>
                </a:ext>
              </a:extLst>
            </p:cNvPr>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83;p57">
              <a:extLst>
                <a:ext uri="{FF2B5EF4-FFF2-40B4-BE49-F238E27FC236}">
                  <a16:creationId xmlns:a16="http://schemas.microsoft.com/office/drawing/2014/main" id="{E48A6C8E-4ABA-7612-429E-E77520165B4F}"/>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84;p57">
              <a:extLst>
                <a:ext uri="{FF2B5EF4-FFF2-40B4-BE49-F238E27FC236}">
                  <a16:creationId xmlns:a16="http://schemas.microsoft.com/office/drawing/2014/main" id="{78122CB2-9887-7A5E-AE60-F863D1D04CFC}"/>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85;p57">
              <a:extLst>
                <a:ext uri="{FF2B5EF4-FFF2-40B4-BE49-F238E27FC236}">
                  <a16:creationId xmlns:a16="http://schemas.microsoft.com/office/drawing/2014/main" id="{414C65CE-4217-9F15-D8A4-9AD4E333E716}"/>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86;p57">
              <a:extLst>
                <a:ext uri="{FF2B5EF4-FFF2-40B4-BE49-F238E27FC236}">
                  <a16:creationId xmlns:a16="http://schemas.microsoft.com/office/drawing/2014/main" id="{36DECF67-1492-46F0-332B-2E5D39277249}"/>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87;p57">
              <a:extLst>
                <a:ext uri="{FF2B5EF4-FFF2-40B4-BE49-F238E27FC236}">
                  <a16:creationId xmlns:a16="http://schemas.microsoft.com/office/drawing/2014/main" id="{7A6DC7D4-2B7E-59AC-DB76-E4FD54D2195F}"/>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88;p57">
              <a:extLst>
                <a:ext uri="{FF2B5EF4-FFF2-40B4-BE49-F238E27FC236}">
                  <a16:creationId xmlns:a16="http://schemas.microsoft.com/office/drawing/2014/main" id="{C60B9A25-BBD1-F7D5-8A1A-939C5A782DC8}"/>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89;p57">
              <a:extLst>
                <a:ext uri="{FF2B5EF4-FFF2-40B4-BE49-F238E27FC236}">
                  <a16:creationId xmlns:a16="http://schemas.microsoft.com/office/drawing/2014/main" id="{D0AD8849-8F6A-A66F-297F-E9596A4780C0}"/>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90;p57">
              <a:extLst>
                <a:ext uri="{FF2B5EF4-FFF2-40B4-BE49-F238E27FC236}">
                  <a16:creationId xmlns:a16="http://schemas.microsoft.com/office/drawing/2014/main" id="{82B1F288-09DC-EF76-EDD7-A8D00CA63C8F}"/>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91;p57">
              <a:extLst>
                <a:ext uri="{FF2B5EF4-FFF2-40B4-BE49-F238E27FC236}">
                  <a16:creationId xmlns:a16="http://schemas.microsoft.com/office/drawing/2014/main" id="{413A6BE1-7718-4E35-E50D-AFD13399D8EE}"/>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anim calcmode="lin" valueType="num">
                                      <p:cBhvr>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anim calcmode="lin" valueType="num">
                                      <p:cBhvr>
                                        <p:cTn id="1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1000"/>
                                        <p:tgtEl>
                                          <p:spTgt spid="5">
                                            <p:txEl>
                                              <p:pRg st="3" end="3"/>
                                            </p:txEl>
                                          </p:spTgt>
                                        </p:tgtEl>
                                      </p:cBhvr>
                                    </p:animEffect>
                                    <p:anim calcmode="lin" valueType="num">
                                      <p:cBhvr>
                                        <p:cTn id="2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1000"/>
                                        <p:tgtEl>
                                          <p:spTgt spid="5">
                                            <p:txEl>
                                              <p:pRg st="4" end="4"/>
                                            </p:txEl>
                                          </p:spTgt>
                                        </p:tgtEl>
                                      </p:cBhvr>
                                    </p:animEffect>
                                    <p:anim calcmode="lin" valueType="num">
                                      <p:cBhvr>
                                        <p:cTn id="2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1000"/>
                                        <p:tgtEl>
                                          <p:spTgt spid="5">
                                            <p:txEl>
                                              <p:pRg st="5" end="5"/>
                                            </p:txEl>
                                          </p:spTgt>
                                        </p:tgtEl>
                                      </p:cBhvr>
                                    </p:animEffect>
                                    <p:anim calcmode="lin" valueType="num">
                                      <p:cBhvr>
                                        <p:cTn id="3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1000"/>
                                        <p:tgtEl>
                                          <p:spTgt spid="5">
                                            <p:txEl>
                                              <p:pRg st="7" end="7"/>
                                            </p:txEl>
                                          </p:spTgt>
                                        </p:tgtEl>
                                      </p:cBhvr>
                                    </p:animEffect>
                                    <p:anim calcmode="lin" valueType="num">
                                      <p:cBhvr>
                                        <p:cTn id="4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5C4B8667-BAA1-5432-F776-65701F01A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1170" y="2571750"/>
            <a:ext cx="5231130" cy="2009140"/>
          </a:xfrm>
          <a:prstGeom prst="rect">
            <a:avLst/>
          </a:prstGeom>
          <a:noFill/>
          <a:ln>
            <a:noFill/>
          </a:ln>
        </p:spPr>
      </p:pic>
      <p:sp>
        <p:nvSpPr>
          <p:cNvPr id="5" name="Rectangle: Diagonal Corners Rounded 4">
            <a:extLst>
              <a:ext uri="{FF2B5EF4-FFF2-40B4-BE49-F238E27FC236}">
                <a16:creationId xmlns:a16="http://schemas.microsoft.com/office/drawing/2014/main" id="{618AF90A-04DE-5784-F0D0-5C967781D861}"/>
              </a:ext>
            </a:extLst>
          </p:cNvPr>
          <p:cNvSpPr/>
          <p:nvPr/>
        </p:nvSpPr>
        <p:spPr>
          <a:xfrm>
            <a:off x="231422" y="679307"/>
            <a:ext cx="8681156" cy="1694772"/>
          </a:xfrm>
          <a:prstGeom prst="round2DiagRect">
            <a:avLst/>
          </a:prstGeom>
          <a:solidFill>
            <a:srgbClr val="7030A0">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spc="1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Where is the Bubble sort algorithm used?</a:t>
            </a:r>
            <a:endParaRPr lang="ru-RU" sz="1800" b="1" kern="1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just" fontAlgn="base">
              <a:spcBef>
                <a:spcPts val="0"/>
              </a:spcBef>
              <a:spcAft>
                <a:spcPts val="0"/>
              </a:spcAft>
            </a:pPr>
            <a:r>
              <a:rPr lang="en-US" sz="1800" spc="10" dirty="0">
                <a:solidFill>
                  <a:schemeClr val="tx1"/>
                </a:solidFill>
                <a:effectLst/>
                <a:latin typeface="Calibri" panose="020F0502020204030204" pitchFamily="34" charset="0"/>
                <a:ea typeface="Times New Roman" panose="02020603050405020304" pitchFamily="18" charset="0"/>
              </a:rPr>
              <a:t>Due to its simplicity, bubble sort is often used to introduce the concept of a sorting algorithm. In computer graphics, it is popular for its capability to detect a tiny error (like a swap of just two elements) in almost-sorted arrays and fix it with just linear complexity (2n).</a:t>
            </a:r>
            <a:endParaRPr lang="ru-RU" sz="18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p>
        </p:txBody>
      </p: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DA1BB0B9-0622-A01F-8773-DF00060C3A08}"/>
              </a:ext>
            </a:extLst>
          </p:cNvPr>
          <p:cNvSpPr>
            <a:spLocks noGrp="1"/>
          </p:cNvSpPr>
          <p:nvPr>
            <p:ph type="title"/>
          </p:nvPr>
        </p:nvSpPr>
        <p:spPr/>
        <p:txBody>
          <a:bodyPr/>
          <a:lstStyle/>
          <a:p>
            <a:endParaRPr lang="ru-RU"/>
          </a:p>
        </p:txBody>
      </p:sp>
      <p:sp>
        <p:nvSpPr>
          <p:cNvPr id="5" name="Subtitle 4">
            <a:extLst>
              <a:ext uri="{FF2B5EF4-FFF2-40B4-BE49-F238E27FC236}">
                <a16:creationId xmlns:a16="http://schemas.microsoft.com/office/drawing/2014/main" id="{2240111E-102A-7503-6B84-A2435B4FE1FD}"/>
              </a:ext>
            </a:extLst>
          </p:cNvPr>
          <p:cNvSpPr>
            <a:spLocks noGrp="1"/>
          </p:cNvSpPr>
          <p:nvPr>
            <p:ph type="subTitle" idx="1"/>
          </p:nvPr>
        </p:nvSpPr>
        <p:spPr/>
        <p:txBody>
          <a:bodyPr/>
          <a:lstStyle/>
          <a:p>
            <a:endParaRPr lang="ru-RU"/>
          </a:p>
        </p:txBody>
      </p:sp>
      <p:sp>
        <p:nvSpPr>
          <p:cNvPr id="7" name="Title 6">
            <a:extLst>
              <a:ext uri="{FF2B5EF4-FFF2-40B4-BE49-F238E27FC236}">
                <a16:creationId xmlns:a16="http://schemas.microsoft.com/office/drawing/2014/main" id="{9EE6F190-2177-F908-AEAE-DE4F059731F2}"/>
              </a:ext>
            </a:extLst>
          </p:cNvPr>
          <p:cNvSpPr>
            <a:spLocks noGrp="1"/>
          </p:cNvSpPr>
          <p:nvPr>
            <p:ph type="title" idx="6"/>
          </p:nvPr>
        </p:nvSpPr>
        <p:spPr/>
        <p:txBody>
          <a:bodyPr/>
          <a:lstStyle/>
          <a:p>
            <a:r>
              <a:rPr lang="en-US" sz="4800" b="1" i="1" dirty="0">
                <a:latin typeface="Calibri Light" panose="020F0302020204030204" pitchFamily="34" charset="0"/>
                <a:cs typeface="Calibri Light" panose="020F0302020204030204" pitchFamily="34" charset="0"/>
              </a:rPr>
              <a:t>The explanation of sorting</a:t>
            </a:r>
            <a:endParaRPr lang="ru-RU" sz="4800" b="1" i="1" dirty="0">
              <a:latin typeface="Calibri Light" panose="020F0302020204030204" pitchFamily="34" charset="0"/>
              <a:cs typeface="Calibri Light" panose="020F0302020204030204" pitchFamily="34" charset="0"/>
            </a:endParaRPr>
          </a:p>
        </p:txBody>
      </p:sp>
      <p:sp>
        <p:nvSpPr>
          <p:cNvPr id="9" name="Title 8">
            <a:extLst>
              <a:ext uri="{FF2B5EF4-FFF2-40B4-BE49-F238E27FC236}">
                <a16:creationId xmlns:a16="http://schemas.microsoft.com/office/drawing/2014/main" id="{EADCDE78-6F8F-2BF6-6879-18F15AEBCEF2}"/>
              </a:ext>
            </a:extLst>
          </p:cNvPr>
          <p:cNvSpPr>
            <a:spLocks noGrp="1"/>
          </p:cNvSpPr>
          <p:nvPr>
            <p:ph type="title" idx="2"/>
          </p:nvPr>
        </p:nvSpPr>
        <p:spPr/>
        <p:txBody>
          <a:bodyPr/>
          <a:lstStyle/>
          <a:p>
            <a:endParaRPr lang="ru-RU"/>
          </a:p>
        </p:txBody>
      </p:sp>
      <p:sp>
        <p:nvSpPr>
          <p:cNvPr id="11" name="Subtitle 10">
            <a:extLst>
              <a:ext uri="{FF2B5EF4-FFF2-40B4-BE49-F238E27FC236}">
                <a16:creationId xmlns:a16="http://schemas.microsoft.com/office/drawing/2014/main" id="{13D93729-77BF-F770-F19B-C2FE9346CDF7}"/>
              </a:ext>
            </a:extLst>
          </p:cNvPr>
          <p:cNvSpPr>
            <a:spLocks noGrp="1"/>
          </p:cNvSpPr>
          <p:nvPr>
            <p:ph type="subTitle" idx="3"/>
          </p:nvPr>
        </p:nvSpPr>
        <p:spPr/>
        <p:txBody>
          <a:bodyPr/>
          <a:lstStyle/>
          <a:p>
            <a:endParaRPr lang="ru-RU"/>
          </a:p>
        </p:txBody>
      </p:sp>
      <p:sp>
        <p:nvSpPr>
          <p:cNvPr id="13" name="Title 12">
            <a:extLst>
              <a:ext uri="{FF2B5EF4-FFF2-40B4-BE49-F238E27FC236}">
                <a16:creationId xmlns:a16="http://schemas.microsoft.com/office/drawing/2014/main" id="{53B47037-BEFD-57A8-6E46-344C9B51F715}"/>
              </a:ext>
            </a:extLst>
          </p:cNvPr>
          <p:cNvSpPr>
            <a:spLocks noGrp="1"/>
          </p:cNvSpPr>
          <p:nvPr>
            <p:ph type="title" idx="4"/>
          </p:nvPr>
        </p:nvSpPr>
        <p:spPr/>
        <p:txBody>
          <a:bodyPr/>
          <a:lstStyle/>
          <a:p>
            <a:endParaRPr lang="ru-RU"/>
          </a:p>
        </p:txBody>
      </p:sp>
      <p:sp>
        <p:nvSpPr>
          <p:cNvPr id="15" name="Subtitle 14">
            <a:extLst>
              <a:ext uri="{FF2B5EF4-FFF2-40B4-BE49-F238E27FC236}">
                <a16:creationId xmlns:a16="http://schemas.microsoft.com/office/drawing/2014/main" id="{5B3E9D43-2224-BB1E-3B3F-2881BC6261C6}"/>
              </a:ext>
            </a:extLst>
          </p:cNvPr>
          <p:cNvSpPr>
            <a:spLocks noGrp="1"/>
          </p:cNvSpPr>
          <p:nvPr>
            <p:ph type="subTitle" idx="5"/>
          </p:nvPr>
        </p:nvSpPr>
        <p:spPr/>
        <p:txBody>
          <a:bodyPr/>
          <a:lstStyle/>
          <a:p>
            <a:endParaRPr lang="ru-RU"/>
          </a:p>
        </p:txBody>
      </p:sp>
      <p:pic>
        <p:nvPicPr>
          <p:cNvPr id="16" name="Picture 15">
            <a:extLst>
              <a:ext uri="{FF2B5EF4-FFF2-40B4-BE49-F238E27FC236}">
                <a16:creationId xmlns:a16="http://schemas.microsoft.com/office/drawing/2014/main" id="{2ED3815B-9D6C-4FBA-389D-758DDFC0B8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156" y="1698886"/>
            <a:ext cx="8026400" cy="32746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3443FCA0-2E1B-1847-4146-CD48AF0E9AED}"/>
              </a:ext>
            </a:extLst>
          </p:cNvPr>
          <p:cNvSpPr>
            <a:spLocks noGrp="1"/>
          </p:cNvSpPr>
          <p:nvPr>
            <p:ph type="title"/>
          </p:nvPr>
        </p:nvSpPr>
        <p:spPr>
          <a:xfrm>
            <a:off x="598323" y="169919"/>
            <a:ext cx="7715400" cy="605700"/>
          </a:xfrm>
        </p:spPr>
        <p:txBody>
          <a:bodyPr/>
          <a:lstStyle/>
          <a:p>
            <a:r>
              <a:rPr lang="en-US" sz="1800" b="1" kern="100" dirty="0">
                <a:solidFill>
                  <a:schemeClr val="tx1"/>
                </a:solidFill>
                <a:latin typeface="Calibri" panose="020F0502020204030204" pitchFamily="34" charset="0"/>
                <a:ea typeface="Calibri" panose="020F0502020204030204" pitchFamily="34" charset="0"/>
                <a:cs typeface="Calibri" panose="020F0502020204030204" pitchFamily="34" charset="0"/>
              </a:rPr>
              <a:t>T</a:t>
            </a: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here are pseudocodes of each sorting method. Due to this, bubble sort contains pseudocode. Lets show that.</a:t>
            </a:r>
            <a:br>
              <a:rPr lang="ru-RU"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pic>
        <p:nvPicPr>
          <p:cNvPr id="4" name="Picture 3">
            <a:extLst>
              <a:ext uri="{FF2B5EF4-FFF2-40B4-BE49-F238E27FC236}">
                <a16:creationId xmlns:a16="http://schemas.microsoft.com/office/drawing/2014/main" id="{438A08D8-DE9B-0DE4-6196-64C7D80B75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151" y="868659"/>
            <a:ext cx="8643743" cy="4104922"/>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45;p40">
            <a:extLst>
              <a:ext uri="{FF2B5EF4-FFF2-40B4-BE49-F238E27FC236}">
                <a16:creationId xmlns:a16="http://schemas.microsoft.com/office/drawing/2014/main" id="{6E8B8F9C-8E93-7CAA-D29F-CC1E549B0B75}"/>
              </a:ext>
            </a:extLst>
          </p:cNvPr>
          <p:cNvSpPr/>
          <p:nvPr/>
        </p:nvSpPr>
        <p:spPr>
          <a:xfrm>
            <a:off x="1924555" y="205163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bg1">
                    <a:lumMod val="50000"/>
                  </a:schemeClr>
                </a:solidFill>
                <a:latin typeface="Century Schoolbook" panose="02040604050505020304" pitchFamily="18" charset="0"/>
              </a:rPr>
              <a:t>02</a:t>
            </a:r>
          </a:p>
        </p:txBody>
      </p:sp>
      <p:sp>
        <p:nvSpPr>
          <p:cNvPr id="5" name="TextBox 4">
            <a:extLst>
              <a:ext uri="{FF2B5EF4-FFF2-40B4-BE49-F238E27FC236}">
                <a16:creationId xmlns:a16="http://schemas.microsoft.com/office/drawing/2014/main" id="{2FE69617-321D-863B-8D77-713D57128830}"/>
              </a:ext>
            </a:extLst>
          </p:cNvPr>
          <p:cNvSpPr txBox="1"/>
          <p:nvPr/>
        </p:nvSpPr>
        <p:spPr>
          <a:xfrm>
            <a:off x="3462932" y="1887654"/>
            <a:ext cx="3943855" cy="1446550"/>
          </a:xfrm>
          <a:prstGeom prst="rect">
            <a:avLst/>
          </a:prstGeom>
          <a:noFill/>
        </p:spPr>
        <p:txBody>
          <a:bodyPr wrap="square" rtlCol="0">
            <a:spAutoFit/>
          </a:bodyPr>
          <a:lstStyle/>
          <a:p>
            <a:r>
              <a:rPr lang="en-US" sz="4400" b="1" dirty="0">
                <a:solidFill>
                  <a:schemeClr val="tx1"/>
                </a:solidFill>
                <a:latin typeface="Century Schoolbook" panose="02040604050505020304" pitchFamily="18" charset="0"/>
              </a:rPr>
              <a:t>Insertion sort </a:t>
            </a:r>
            <a:endParaRPr lang="ru-RU" sz="4400" b="1" dirty="0">
              <a:solidFill>
                <a:schemeClr val="tx1"/>
              </a:solidFill>
              <a:latin typeface="Century Schoolbook" panose="020406040505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395279" y="3280190"/>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257" name="Google Shape;1257;p50"/>
          <p:cNvPicPr preferRelativeResize="0"/>
          <p:nvPr/>
        </p:nvPicPr>
        <p:blipFill rotWithShape="1">
          <a:blip r:embed="rId3">
            <a:alphaModFix/>
          </a:blip>
          <a:srcRect l="17481" r="15847"/>
          <a:stretch/>
        </p:blipFill>
        <p:spPr>
          <a:xfrm>
            <a:off x="5533279" y="917775"/>
            <a:ext cx="2957500" cy="3012657"/>
          </a:xfrm>
          <a:prstGeom prst="ellipse">
            <a:avLst/>
          </a:prstGeom>
          <a:noFill/>
          <a:ln w="9525" cap="flat" cmpd="sng">
            <a:solidFill>
              <a:schemeClr val="dk1"/>
            </a:solidFill>
            <a:prstDash val="solid"/>
            <a:round/>
            <a:headEnd type="none" w="sm" len="sm"/>
            <a:tailEnd type="none" w="sm" len="sm"/>
          </a:ln>
        </p:spPr>
      </p:pic>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50"/>
          <p:cNvSpPr/>
          <p:nvPr/>
        </p:nvSpPr>
        <p:spPr>
          <a:xfrm>
            <a:off x="8253713" y="3036167"/>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7" name="TextBox 6">
            <a:extLst>
              <a:ext uri="{FF2B5EF4-FFF2-40B4-BE49-F238E27FC236}">
                <a16:creationId xmlns:a16="http://schemas.microsoft.com/office/drawing/2014/main" id="{E9BDD042-2FAC-12DF-3B40-0BB24558DBCC}"/>
              </a:ext>
            </a:extLst>
          </p:cNvPr>
          <p:cNvSpPr txBox="1"/>
          <p:nvPr/>
        </p:nvSpPr>
        <p:spPr>
          <a:xfrm>
            <a:off x="316826" y="901429"/>
            <a:ext cx="5262640" cy="3276282"/>
          </a:xfrm>
          <a:prstGeom prst="rect">
            <a:avLst/>
          </a:prstGeom>
          <a:noFill/>
        </p:spPr>
        <p:txBody>
          <a:bodyPr wrap="square" rtlCol="0">
            <a:spAutoFit/>
          </a:bodyPr>
          <a:lstStyle/>
          <a:p>
            <a:pPr marL="0" marR="0">
              <a:lnSpc>
                <a:spcPct val="150000"/>
              </a:lnSpc>
              <a:spcBef>
                <a:spcPts val="0"/>
              </a:spcBef>
              <a:spcAft>
                <a:spcPts val="1500"/>
              </a:spcAft>
            </a:pP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Insertion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simple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and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intuitive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sorting</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algorithm</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which</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we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build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the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sorted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array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using</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one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element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time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It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easy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to</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implement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and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quite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efficient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for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small</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sets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of</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data</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especially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for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substantially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sorted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data</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It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flexible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useful</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scenarios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where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all</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the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array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elements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are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not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available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the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beginning</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1257"/>
                                        </p:tgtEl>
                                        <p:attrNameLst>
                                          <p:attrName>style.visibility</p:attrName>
                                        </p:attrNameLst>
                                      </p:cBhvr>
                                      <p:to>
                                        <p:strVal val="visible"/>
                                      </p:to>
                                    </p:set>
                                    <p:animEffect transition="in" filter="circle(in)">
                                      <p:cBhvr>
                                        <p:cTn id="12" dur="20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196C1C44-9320-2087-658D-45C31C173404}"/>
              </a:ext>
            </a:extLst>
          </p:cNvPr>
          <p:cNvPicPr>
            <a:picLocks noChangeAspect="1"/>
          </p:cNvPicPr>
          <p:nvPr/>
        </p:nvPicPr>
        <p:blipFill>
          <a:blip r:embed="rId3"/>
          <a:stretch>
            <a:fillRect/>
          </a:stretch>
        </p:blipFill>
        <p:spPr>
          <a:xfrm>
            <a:off x="488379" y="408764"/>
            <a:ext cx="7941320" cy="4368214"/>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5" name="Google Shape;1355;p52"/>
          <p:cNvSpPr/>
          <p:nvPr/>
        </p:nvSpPr>
        <p:spPr>
          <a:xfrm rot="8100000">
            <a:off x="175689" y="2793527"/>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52"/>
          <p:cNvSpPr/>
          <p:nvPr/>
        </p:nvSpPr>
        <p:spPr>
          <a:xfrm rot="7198710">
            <a:off x="8335244" y="46387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52"/>
          <p:cNvSpPr/>
          <p:nvPr/>
        </p:nvSpPr>
        <p:spPr>
          <a:xfrm rot="7490478">
            <a:off x="917021" y="3313802"/>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52"/>
          <p:cNvSpPr/>
          <p:nvPr/>
        </p:nvSpPr>
        <p:spPr>
          <a:xfrm rot="5885775">
            <a:off x="8061303" y="843519"/>
            <a:ext cx="373241"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52"/>
          <p:cNvSpPr/>
          <p:nvPr/>
        </p:nvSpPr>
        <p:spPr>
          <a:xfrm>
            <a:off x="525759" y="244590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52"/>
          <p:cNvSpPr/>
          <p:nvPr/>
        </p:nvSpPr>
        <p:spPr>
          <a:xfrm>
            <a:off x="227738" y="1576472"/>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52"/>
          <p:cNvSpPr/>
          <p:nvPr/>
        </p:nvSpPr>
        <p:spPr>
          <a:xfrm>
            <a:off x="8536419" y="4239341"/>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52">
            <a:hlinkClick r:id="" action="ppaction://hlinkshowjump?jump=previousslide"/>
          </p:cNvPr>
          <p:cNvSpPr/>
          <p:nvPr/>
        </p:nvSpPr>
        <p:spPr>
          <a:xfrm rot="-5400000" flipH="1">
            <a:off x="465216"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AF8DCA9E-ADD1-3CAA-40C9-CCFC3B0BBA34}"/>
              </a:ext>
            </a:extLst>
          </p:cNvPr>
          <p:cNvSpPr txBox="1"/>
          <p:nvPr/>
        </p:nvSpPr>
        <p:spPr>
          <a:xfrm>
            <a:off x="1366017" y="184005"/>
            <a:ext cx="5936094" cy="1846659"/>
          </a:xfrm>
          <a:prstGeom prst="rect">
            <a:avLst/>
          </a:prstGeom>
          <a:noFill/>
        </p:spPr>
        <p:txBody>
          <a:bodyPr wrap="square" rtlCol="0">
            <a:spAutoFit/>
          </a:bodyPr>
          <a:lstStyle/>
          <a:p>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You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may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have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used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this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sorting</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method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unknowingly</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some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point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your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life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Insertion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also</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known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card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player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If</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you’ve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ever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played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game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of</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cards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chances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are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you</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have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used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some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form</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of</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insertion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sort</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to</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arrange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the</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cards</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your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hand</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in</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strategic</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r>
              <a:rPr lang="ru-RU" sz="2000" b="1" dirty="0" err="1">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order</a:t>
            </a:r>
            <a:r>
              <a:rPr lang="ru-RU" sz="2000" b="1"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rPr>
              <a:t>. </a:t>
            </a:r>
          </a:p>
          <a:p>
            <a:endParaRPr lang="ru-RU" dirty="0"/>
          </a:p>
        </p:txBody>
      </p:sp>
      <p:pic>
        <p:nvPicPr>
          <p:cNvPr id="6" name="Picture 5">
            <a:extLst>
              <a:ext uri="{FF2B5EF4-FFF2-40B4-BE49-F238E27FC236}">
                <a16:creationId xmlns:a16="http://schemas.microsoft.com/office/drawing/2014/main" id="{A59CA59A-9BE0-064E-13E8-0B35423E75B7}"/>
              </a:ext>
            </a:extLst>
          </p:cNvPr>
          <p:cNvPicPr>
            <a:picLocks noChangeAspect="1"/>
          </p:cNvPicPr>
          <p:nvPr/>
        </p:nvPicPr>
        <p:blipFill>
          <a:blip r:embed="rId3"/>
          <a:stretch>
            <a:fillRect/>
          </a:stretch>
        </p:blipFill>
        <p:spPr>
          <a:xfrm>
            <a:off x="1128890" y="1839538"/>
            <a:ext cx="6327544" cy="32358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3" name="Title 2">
            <a:extLst>
              <a:ext uri="{FF2B5EF4-FFF2-40B4-BE49-F238E27FC236}">
                <a16:creationId xmlns:a16="http://schemas.microsoft.com/office/drawing/2014/main" id="{06419C9F-2241-6543-7F09-8C477B4CB4F0}"/>
              </a:ext>
            </a:extLst>
          </p:cNvPr>
          <p:cNvSpPr>
            <a:spLocks noGrp="1"/>
          </p:cNvSpPr>
          <p:nvPr>
            <p:ph type="title"/>
          </p:nvPr>
        </p:nvSpPr>
        <p:spPr/>
        <p:txBody>
          <a:bodyPr/>
          <a:lstStyle/>
          <a:p>
            <a:r>
              <a:rPr lang="en-US" sz="5400" b="1" i="1" dirty="0">
                <a:latin typeface="Calibri Light" panose="020F0302020204030204" pitchFamily="34" charset="0"/>
                <a:cs typeface="Calibri Light" panose="020F0302020204030204" pitchFamily="34" charset="0"/>
              </a:rPr>
              <a:t>How insertion sort works</a:t>
            </a:r>
            <a:endParaRPr lang="ru-RU" sz="5400" b="1" i="1" dirty="0">
              <a:latin typeface="Calibri Light" panose="020F0302020204030204" pitchFamily="34" charset="0"/>
              <a:cs typeface="Calibri Light" panose="020F0302020204030204" pitchFamily="34" charset="0"/>
            </a:endParaRPr>
          </a:p>
        </p:txBody>
      </p:sp>
      <p:sp>
        <p:nvSpPr>
          <p:cNvPr id="7" name="Rectangle 7">
            <a:extLst>
              <a:ext uri="{FF2B5EF4-FFF2-40B4-BE49-F238E27FC236}">
                <a16:creationId xmlns:a16="http://schemas.microsoft.com/office/drawing/2014/main" id="{A097D9F5-9EE7-0DCB-9282-CAE1724226A3}"/>
              </a:ext>
            </a:extLst>
          </p:cNvPr>
          <p:cNvSpPr>
            <a:spLocks noChangeArrowheads="1"/>
          </p:cNvSpPr>
          <p:nvPr/>
        </p:nvSpPr>
        <p:spPr bwMode="auto">
          <a:xfrm>
            <a:off x="0" y="1469589"/>
            <a:ext cx="774603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We </a:t>
            </a:r>
            <a:r>
              <a:rPr lang="en-US" altLang="ru-RU" sz="3200" dirty="0">
                <a:solidFill>
                  <a:schemeClr val="tx1"/>
                </a:solidFill>
                <a:latin typeface="Arial" panose="020B0604020202020204" pitchFamily="34" charset="0"/>
                <a:ea typeface="Verdana" panose="020B0604030504040204" pitchFamily="34" charset="0"/>
                <a:cs typeface="Verdana" panose="020B0604030504040204" pitchFamily="34" charset="0"/>
              </a:rPr>
              <a:t>T</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ake</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unsorted</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array</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for</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our</a:t>
            </a:r>
            <a:r>
              <a:rPr kumimoji="0" lang="ru-RU" altLang="ru-RU" sz="32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32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example</a:t>
            </a: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2054" name="image1.jpg" descr="Unsorted Array">
            <a:extLst>
              <a:ext uri="{FF2B5EF4-FFF2-40B4-BE49-F238E27FC236}">
                <a16:creationId xmlns:a16="http://schemas.microsoft.com/office/drawing/2014/main" id="{08B504F3-6D4B-3A81-A29C-44D57FC32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00" y="2144290"/>
            <a:ext cx="3724275" cy="533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
            <a:extLst>
              <a:ext uri="{FF2B5EF4-FFF2-40B4-BE49-F238E27FC236}">
                <a16:creationId xmlns:a16="http://schemas.microsoft.com/office/drawing/2014/main" id="{2D629DBF-82FE-DB75-BDF8-E8C91B3134AE}"/>
              </a:ext>
            </a:extLst>
          </p:cNvPr>
          <p:cNvSpPr>
            <a:spLocks noChangeArrowheads="1"/>
          </p:cNvSpPr>
          <p:nvPr/>
        </p:nvSpPr>
        <p:spPr bwMode="auto">
          <a:xfrm>
            <a:off x="1312985" y="356235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0">
            <a:extLst>
              <a:ext uri="{FF2B5EF4-FFF2-40B4-BE49-F238E27FC236}">
                <a16:creationId xmlns:a16="http://schemas.microsoft.com/office/drawing/2014/main" id="{DA207D51-E8AB-B684-47D2-E84CB6B9BFBB}"/>
              </a:ext>
            </a:extLst>
          </p:cNvPr>
          <p:cNvSpPr>
            <a:spLocks noChangeArrowheads="1"/>
          </p:cNvSpPr>
          <p:nvPr/>
        </p:nvSpPr>
        <p:spPr bwMode="auto">
          <a:xfrm>
            <a:off x="341464" y="2899410"/>
            <a:ext cx="748955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Insertion</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sort</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compares</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the</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first</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two</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elements</a:t>
            </a: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2057" name="image2.jpg" descr="Insertion Sort">
            <a:extLst>
              <a:ext uri="{FF2B5EF4-FFF2-40B4-BE49-F238E27FC236}">
                <a16:creationId xmlns:a16="http://schemas.microsoft.com/office/drawing/2014/main" id="{26822A1B-9969-F406-00F8-0853AA3E9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48" y="3580200"/>
            <a:ext cx="37338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2E902C76-CFF5-DC74-103B-8A500CDC80C3}"/>
              </a:ext>
            </a:extLst>
          </p:cNvPr>
          <p:cNvSpPr>
            <a:spLocks noChangeArrowheads="1"/>
          </p:cNvSpPr>
          <p:nvPr/>
        </p:nvSpPr>
        <p:spPr bwMode="auto">
          <a:xfrm>
            <a:off x="847725" y="4390293"/>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846260" y="-90592"/>
            <a:ext cx="6744411"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Light" panose="020F0302020204030204" pitchFamily="34" charset="0"/>
                <a:cs typeface="Calibri Light" panose="020F0302020204030204" pitchFamily="34" charset="0"/>
              </a:rPr>
              <a:t>The sorting algorithms</a:t>
            </a:r>
            <a:endParaRPr dirty="0">
              <a:latin typeface="Calibri Light" panose="020F0302020204030204" pitchFamily="34" charset="0"/>
              <a:cs typeface="Calibri Light" panose="020F0302020204030204" pitchFamily="34" charset="0"/>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9" name="Google Shape;349;p35">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53F3BC11-B1DE-C779-613A-76F5B91AF179}"/>
              </a:ext>
            </a:extLst>
          </p:cNvPr>
          <p:cNvSpPr>
            <a:spLocks noGrp="1"/>
          </p:cNvSpPr>
          <p:nvPr>
            <p:ph type="subTitle" idx="1"/>
          </p:nvPr>
        </p:nvSpPr>
        <p:spPr>
          <a:xfrm>
            <a:off x="388663" y="803385"/>
            <a:ext cx="7715400" cy="3345300"/>
          </a:xfrm>
        </p:spPr>
        <p:txBody>
          <a:bodyPr/>
          <a:lstStyle/>
          <a:p>
            <a:r>
              <a:rPr lang="en-US" sz="1600" dirty="0"/>
              <a:t>Today, we would like to give some information about sorting methods, and our presentation is based on this topic. Now let’s show our presentation</a:t>
            </a:r>
            <a:endParaRPr lang="ru-RU" sz="1600" dirty="0"/>
          </a:p>
        </p:txBody>
      </p:sp>
      <p:pic>
        <p:nvPicPr>
          <p:cNvPr id="5" name="Picture 4">
            <a:extLst>
              <a:ext uri="{FF2B5EF4-FFF2-40B4-BE49-F238E27FC236}">
                <a16:creationId xmlns:a16="http://schemas.microsoft.com/office/drawing/2014/main" id="{A616F92C-B64E-79E5-841A-C0D5EF560483}"/>
              </a:ext>
            </a:extLst>
          </p:cNvPr>
          <p:cNvPicPr>
            <a:picLocks noChangeAspect="1"/>
          </p:cNvPicPr>
          <p:nvPr/>
        </p:nvPicPr>
        <p:blipFill>
          <a:blip r:embed="rId4"/>
          <a:stretch>
            <a:fillRect/>
          </a:stretch>
        </p:blipFill>
        <p:spPr>
          <a:xfrm>
            <a:off x="1207646" y="1500709"/>
            <a:ext cx="6552536" cy="3276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28"/>
                                        </p:tgtEl>
                                        <p:attrNameLst>
                                          <p:attrName>style.visibility</p:attrName>
                                        </p:attrNameLst>
                                      </p:cBhvr>
                                      <p:to>
                                        <p:strVal val="visible"/>
                                      </p:to>
                                    </p:set>
                                    <p:animEffect transition="in" filter="fade">
                                      <p:cBhvr>
                                        <p:cTn id="16" dur="1000"/>
                                        <p:tgtEl>
                                          <p:spTgt spid="328"/>
                                        </p:tgtEl>
                                      </p:cBhvr>
                                    </p:animEffect>
                                    <p:anim calcmode="lin" valueType="num">
                                      <p:cBhvr>
                                        <p:cTn id="17" dur="1000" fill="hold"/>
                                        <p:tgtEl>
                                          <p:spTgt spid="328"/>
                                        </p:tgtEl>
                                        <p:attrNameLst>
                                          <p:attrName>ppt_x</p:attrName>
                                        </p:attrNameLst>
                                      </p:cBhvr>
                                      <p:tavLst>
                                        <p:tav tm="0">
                                          <p:val>
                                            <p:strVal val="#ppt_x"/>
                                          </p:val>
                                        </p:tav>
                                        <p:tav tm="100000">
                                          <p:val>
                                            <p:strVal val="#ppt_x"/>
                                          </p:val>
                                        </p:tav>
                                      </p:tavLst>
                                    </p:anim>
                                    <p:anim calcmode="lin" valueType="num">
                                      <p:cBhvr>
                                        <p:cTn id="18"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Rectangle 7">
            <a:extLst>
              <a:ext uri="{FF2B5EF4-FFF2-40B4-BE49-F238E27FC236}">
                <a16:creationId xmlns:a16="http://schemas.microsoft.com/office/drawing/2014/main" id="{98E7766C-C113-DB78-9571-95D2A0173075}"/>
              </a:ext>
            </a:extLst>
          </p:cNvPr>
          <p:cNvSpPr>
            <a:spLocks noChangeArrowheads="1"/>
          </p:cNvSpPr>
          <p:nvPr/>
        </p:nvSpPr>
        <p:spPr bwMode="auto">
          <a:xfrm>
            <a:off x="485422" y="551188"/>
            <a:ext cx="742553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finds</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that</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both</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14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and</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33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are</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already</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in</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ascending</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order</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For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now</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14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is</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in</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sorted</a:t>
            </a:r>
            <a:r>
              <a:rPr kumimoji="0" lang="ru-RU" altLang="ru-RU"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4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sub-list</a:t>
            </a:r>
            <a:r>
              <a:rPr kumimoji="0" lang="ru-RU" altLang="ru-RU" sz="12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078" name="image3.jpg" descr="Insertion Sort">
            <a:extLst>
              <a:ext uri="{FF2B5EF4-FFF2-40B4-BE49-F238E27FC236}">
                <a16:creationId xmlns:a16="http://schemas.microsoft.com/office/drawing/2014/main" id="{8ADCF61D-876D-8DCA-FF12-B48E89516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90" y="1517497"/>
            <a:ext cx="6756323" cy="9651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8">
            <a:extLst>
              <a:ext uri="{FF2B5EF4-FFF2-40B4-BE49-F238E27FC236}">
                <a16:creationId xmlns:a16="http://schemas.microsoft.com/office/drawing/2014/main" id="{0B77B6AF-5E39-17DE-66B2-F6E41A2BD437}"/>
              </a:ext>
            </a:extLst>
          </p:cNvPr>
          <p:cNvSpPr>
            <a:spLocks noChangeArrowheads="1"/>
          </p:cNvSpPr>
          <p:nvPr/>
        </p:nvSpPr>
        <p:spPr bwMode="auto">
          <a:xfrm>
            <a:off x="485422" y="227818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5" name="Rectangle 10">
            <a:extLst>
              <a:ext uri="{FF2B5EF4-FFF2-40B4-BE49-F238E27FC236}">
                <a16:creationId xmlns:a16="http://schemas.microsoft.com/office/drawing/2014/main" id="{FC052812-7A1C-9C24-65FB-DDF57A9539C7}"/>
              </a:ext>
            </a:extLst>
          </p:cNvPr>
          <p:cNvSpPr>
            <a:spLocks noChangeArrowheads="1"/>
          </p:cNvSpPr>
          <p:nvPr/>
        </p:nvSpPr>
        <p:spPr bwMode="auto">
          <a:xfrm>
            <a:off x="567484" y="2619094"/>
            <a:ext cx="7630263"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Insertion</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sort</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moves</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ahead</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and</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compares</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33 </a:t>
            </a:r>
            <a:r>
              <a:rPr kumimoji="0" lang="ru-RU" altLang="ru-RU" sz="2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with</a:t>
            </a:r>
            <a:r>
              <a:rPr kumimoji="0" lang="ru-RU" altLang="ru-RU" sz="2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27</a:t>
            </a:r>
            <a:r>
              <a:rPr kumimoji="0" lang="ru-RU" altLang="ru-RU" sz="16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081" name="image4.jpg" descr="Insertion Sort">
            <a:extLst>
              <a:ext uri="{FF2B5EF4-FFF2-40B4-BE49-F238E27FC236}">
                <a16:creationId xmlns:a16="http://schemas.microsoft.com/office/drawing/2014/main" id="{A58F6D3A-3A4D-C0FA-FC10-334B17328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90" y="3582252"/>
            <a:ext cx="6609510" cy="84648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11">
            <a:extLst>
              <a:ext uri="{FF2B5EF4-FFF2-40B4-BE49-F238E27FC236}">
                <a16:creationId xmlns:a16="http://schemas.microsoft.com/office/drawing/2014/main" id="{BA0D7B9B-18FA-2D40-0E3C-7C36F9E9C65F}"/>
              </a:ext>
            </a:extLst>
          </p:cNvPr>
          <p:cNvSpPr>
            <a:spLocks noChangeArrowheads="1"/>
          </p:cNvSpPr>
          <p:nvPr/>
        </p:nvSpPr>
        <p:spPr bwMode="auto">
          <a:xfrm>
            <a:off x="1277815" y="416078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4" name="Rectangle 2">
            <a:extLst>
              <a:ext uri="{FF2B5EF4-FFF2-40B4-BE49-F238E27FC236}">
                <a16:creationId xmlns:a16="http://schemas.microsoft.com/office/drawing/2014/main" id="{2A94856D-C1C7-56A2-4E77-AC4BA5CDD765}"/>
              </a:ext>
            </a:extLst>
          </p:cNvPr>
          <p:cNvSpPr>
            <a:spLocks noChangeArrowheads="1"/>
          </p:cNvSpPr>
          <p:nvPr/>
        </p:nvSpPr>
        <p:spPr bwMode="auto">
          <a:xfrm>
            <a:off x="609601" y="660831"/>
            <a:ext cx="685315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And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finds</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that</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33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is</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not</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in</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the</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correct</a:t>
            </a:r>
            <a:r>
              <a:rPr kumimoji="0" lang="ru-RU" altLang="ru-RU" sz="28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8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position</a:t>
            </a: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4097" name="image7.jpg" descr="Insertion Sort">
            <a:extLst>
              <a:ext uri="{FF2B5EF4-FFF2-40B4-BE49-F238E27FC236}">
                <a16:creationId xmlns:a16="http://schemas.microsoft.com/office/drawing/2014/main" id="{6E67752F-B259-1D56-64D2-3261B0B26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30" y="1289539"/>
            <a:ext cx="6277705" cy="8968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901A71F1-7610-E0F5-8D9B-46E4F9A5476F}"/>
              </a:ext>
            </a:extLst>
          </p:cNvPr>
          <p:cNvSpPr>
            <a:spLocks noChangeArrowheads="1"/>
          </p:cNvSpPr>
          <p:nvPr/>
        </p:nvSpPr>
        <p:spPr bwMode="auto">
          <a:xfrm>
            <a:off x="1148862" y="3194539"/>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TextBox 6">
            <a:extLst>
              <a:ext uri="{FF2B5EF4-FFF2-40B4-BE49-F238E27FC236}">
                <a16:creationId xmlns:a16="http://schemas.microsoft.com/office/drawing/2014/main" id="{76B08467-544B-0DBC-C13D-4CBEE3B2E04D}"/>
              </a:ext>
            </a:extLst>
          </p:cNvPr>
          <p:cNvSpPr txBox="1"/>
          <p:nvPr/>
        </p:nvSpPr>
        <p:spPr>
          <a:xfrm>
            <a:off x="589082" y="2201510"/>
            <a:ext cx="6553200" cy="1986057"/>
          </a:xfrm>
          <a:prstGeom prst="rect">
            <a:avLst/>
          </a:prstGeom>
          <a:noFill/>
        </p:spPr>
        <p:txBody>
          <a:bodyPr wrap="square">
            <a:spAutoFit/>
          </a:bodyPr>
          <a:lstStyle/>
          <a:p>
            <a:pPr marL="0" marR="0" algn="just">
              <a:lnSpc>
                <a:spcPct val="140000"/>
              </a:lnSpc>
              <a:spcBef>
                <a:spcPts val="1200"/>
              </a:spcBef>
              <a:spcAft>
                <a:spcPts val="1200"/>
              </a:spcAft>
            </a:pP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swaps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33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with</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27. It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checks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with</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all</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elements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of</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sorted</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sub-list</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Here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that</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sorted</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sub-list</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has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only</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one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element</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14,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and</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27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greater</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than</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14.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Hence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the</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sorted</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sub-list</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remains</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sorted</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after</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18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swapping</a:t>
            </a:r>
            <a:r>
              <a:rPr lang="ru-RU" sz="18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endParaRPr lang="ru-RU" dirty="0">
              <a:solidFill>
                <a:schemeClr val="tx1"/>
              </a:solidFill>
              <a:effectLst/>
              <a:latin typeface="Arial" panose="020B0604020202020204" pitchFamily="34" charset="0"/>
              <a:ea typeface="Arial" panose="020B0604020202020204" pitchFamily="34" charset="0"/>
            </a:endParaRPr>
          </a:p>
        </p:txBody>
      </p:sp>
      <p:pic>
        <p:nvPicPr>
          <p:cNvPr id="8" name="image13.jpg" descr="Insertion Sort">
            <a:extLst>
              <a:ext uri="{FF2B5EF4-FFF2-40B4-BE49-F238E27FC236}">
                <a16:creationId xmlns:a16="http://schemas.microsoft.com/office/drawing/2014/main" id="{0827BE86-995F-6058-4B59-5183F013FFD8}"/>
              </a:ext>
            </a:extLst>
          </p:cNvPr>
          <p:cNvPicPr/>
          <p:nvPr/>
        </p:nvPicPr>
        <p:blipFill>
          <a:blip r:embed="rId4"/>
          <a:srcRect/>
          <a:stretch>
            <a:fillRect/>
          </a:stretch>
        </p:blipFill>
        <p:spPr>
          <a:xfrm>
            <a:off x="609601" y="4202723"/>
            <a:ext cx="5876193" cy="826477"/>
          </a:xfrm>
          <a:prstGeom prst="rect">
            <a:avLst/>
          </a:prstGeom>
          <a:ln/>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2">
            <a:extLst>
              <a:ext uri="{FF2B5EF4-FFF2-40B4-BE49-F238E27FC236}">
                <a16:creationId xmlns:a16="http://schemas.microsoft.com/office/drawing/2014/main" id="{D78CBC7B-DFDF-5657-F8C3-6F73F24908E7}"/>
              </a:ext>
            </a:extLst>
          </p:cNvPr>
          <p:cNvSpPr>
            <a:spLocks noChangeArrowheads="1"/>
          </p:cNvSpPr>
          <p:nvPr/>
        </p:nvSpPr>
        <p:spPr bwMode="auto">
          <a:xfrm>
            <a:off x="370516" y="624741"/>
            <a:ext cx="81868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By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now</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we</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have</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14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and</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27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in</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the</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sorted</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sub-list</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Next,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it</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compares</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33 </a:t>
            </a:r>
            <a:r>
              <a:rPr kumimoji="0" lang="ru-RU" altLang="ru-RU" sz="1800" b="0" i="0" u="none" strike="noStrike" cap="none" normalizeH="0" baseline="0" dirty="0" err="1">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with</a:t>
            </a:r>
            <a:r>
              <a:rPr kumimoji="0" lang="ru-RU" altLang="ru-RU" sz="18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10.</a:t>
            </a:r>
            <a:endParaRPr kumimoji="0" lang="ru-RU" altLang="ru-RU"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5121" name="image6.jpg" descr="Insertion Sort">
            <a:extLst>
              <a:ext uri="{FF2B5EF4-FFF2-40B4-BE49-F238E27FC236}">
                <a16:creationId xmlns:a16="http://schemas.microsoft.com/office/drawing/2014/main" id="{E19AECD2-7C13-8D76-FDC9-211891036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21" y="1127048"/>
            <a:ext cx="3733800" cy="53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0A6A0BE-9535-0BDC-C445-81BFC68A96AC}"/>
              </a:ext>
            </a:extLst>
          </p:cNvPr>
          <p:cNvSpPr>
            <a:spLocks noChangeArrowheads="1"/>
          </p:cNvSpPr>
          <p:nvPr/>
        </p:nvSpPr>
        <p:spPr bwMode="auto">
          <a:xfrm>
            <a:off x="648521" y="1862058"/>
            <a:ext cx="413286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These</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values</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are</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not</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in</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sorted</a:t>
            </a:r>
            <a:r>
              <a:rPr kumimoji="0" lang="ru-RU" altLang="ru-RU" sz="18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 </a:t>
            </a:r>
            <a:r>
              <a:rPr kumimoji="0" lang="ru-RU" altLang="ru-RU" sz="1800" b="0" i="0" u="none" strike="noStrike" cap="none" normalizeH="0" baseline="0" dirty="0" err="1">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order</a:t>
            </a: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image10.jpg" descr="Insertion Sort">
            <a:extLst>
              <a:ext uri="{FF2B5EF4-FFF2-40B4-BE49-F238E27FC236}">
                <a16:creationId xmlns:a16="http://schemas.microsoft.com/office/drawing/2014/main" id="{CC798E28-7A28-232B-B032-B9CF97842D78}"/>
              </a:ext>
            </a:extLst>
          </p:cNvPr>
          <p:cNvPicPr/>
          <p:nvPr/>
        </p:nvPicPr>
        <p:blipFill>
          <a:blip r:embed="rId4"/>
          <a:srcRect/>
          <a:stretch>
            <a:fillRect/>
          </a:stretch>
        </p:blipFill>
        <p:spPr>
          <a:xfrm>
            <a:off x="648521" y="2412999"/>
            <a:ext cx="3733800" cy="533400"/>
          </a:xfrm>
          <a:prstGeom prst="rect">
            <a:avLst/>
          </a:prstGeom>
          <a:ln/>
        </p:spPr>
      </p:pic>
      <p:sp>
        <p:nvSpPr>
          <p:cNvPr id="12" name="TextBox 11">
            <a:extLst>
              <a:ext uri="{FF2B5EF4-FFF2-40B4-BE49-F238E27FC236}">
                <a16:creationId xmlns:a16="http://schemas.microsoft.com/office/drawing/2014/main" id="{F50BB7B6-0835-7793-5B42-98812C332E8F}"/>
              </a:ext>
            </a:extLst>
          </p:cNvPr>
          <p:cNvSpPr txBox="1"/>
          <p:nvPr/>
        </p:nvSpPr>
        <p:spPr>
          <a:xfrm>
            <a:off x="586627" y="2974596"/>
            <a:ext cx="4572000" cy="543931"/>
          </a:xfrm>
          <a:prstGeom prst="rect">
            <a:avLst/>
          </a:prstGeom>
          <a:noFill/>
        </p:spPr>
        <p:txBody>
          <a:bodyPr wrap="square">
            <a:spAutoFit/>
          </a:bodyPr>
          <a:lstStyle/>
          <a:p>
            <a:pPr marL="0" marR="0" algn="just">
              <a:lnSpc>
                <a:spcPct val="140000"/>
              </a:lnSpc>
              <a:spcBef>
                <a:spcPts val="1200"/>
              </a:spcBef>
              <a:spcAft>
                <a:spcPts val="1200"/>
              </a:spcAft>
            </a:pPr>
            <a:r>
              <a:rPr lang="ru-RU" sz="24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So</a:t>
            </a:r>
            <a:r>
              <a:rPr lang="ru-RU" sz="24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24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we</a:t>
            </a:r>
            <a:r>
              <a:rPr lang="ru-RU" sz="24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24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swap</a:t>
            </a:r>
            <a:r>
              <a:rPr lang="ru-RU" sz="24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ru-RU" sz="24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them</a:t>
            </a:r>
            <a:r>
              <a:rPr lang="ru-RU" sz="1400" dirty="0">
                <a:solidFill>
                  <a:srgbClr val="21242C"/>
                </a:solidFill>
                <a:effectLst/>
                <a:latin typeface="Verdana" panose="020B0604030504040204" pitchFamily="34" charset="0"/>
                <a:ea typeface="Verdana" panose="020B0604030504040204" pitchFamily="34" charset="0"/>
                <a:cs typeface="Verdana" panose="020B0604030504040204" pitchFamily="34" charset="0"/>
              </a:rPr>
              <a:t>.</a:t>
            </a:r>
            <a:endParaRPr lang="ru-RU" sz="1100" dirty="0">
              <a:effectLst/>
              <a:latin typeface="Arial" panose="020B0604020202020204" pitchFamily="34" charset="0"/>
              <a:ea typeface="Arial" panose="020B0604020202020204" pitchFamily="34" charset="0"/>
            </a:endParaRPr>
          </a:p>
        </p:txBody>
      </p:sp>
      <p:pic>
        <p:nvPicPr>
          <p:cNvPr id="13" name="image9.jpg" descr="Insertion Sort">
            <a:extLst>
              <a:ext uri="{FF2B5EF4-FFF2-40B4-BE49-F238E27FC236}">
                <a16:creationId xmlns:a16="http://schemas.microsoft.com/office/drawing/2014/main" id="{FCE5CBFA-BAB7-8411-7042-249D4011CB51}"/>
              </a:ext>
            </a:extLst>
          </p:cNvPr>
          <p:cNvPicPr/>
          <p:nvPr/>
        </p:nvPicPr>
        <p:blipFill>
          <a:blip r:embed="rId5"/>
          <a:srcRect/>
          <a:stretch>
            <a:fillRect/>
          </a:stretch>
        </p:blipFill>
        <p:spPr>
          <a:xfrm>
            <a:off x="648521" y="3690044"/>
            <a:ext cx="4001300" cy="638894"/>
          </a:xfrm>
          <a:prstGeom prst="rect">
            <a:avLst/>
          </a:prstGeom>
          <a:ln/>
        </p:spPr>
      </p:pic>
      <p:grpSp>
        <p:nvGrpSpPr>
          <p:cNvPr id="14" name="Google Shape;1623;p57">
            <a:extLst>
              <a:ext uri="{FF2B5EF4-FFF2-40B4-BE49-F238E27FC236}">
                <a16:creationId xmlns:a16="http://schemas.microsoft.com/office/drawing/2014/main" id="{0E6D8166-8360-7582-B0B9-19775C56A4BE}"/>
              </a:ext>
            </a:extLst>
          </p:cNvPr>
          <p:cNvGrpSpPr/>
          <p:nvPr/>
        </p:nvGrpSpPr>
        <p:grpSpPr>
          <a:xfrm rot="20650092">
            <a:off x="6341685" y="1212807"/>
            <a:ext cx="2210402" cy="1930400"/>
            <a:chOff x="706040" y="883365"/>
            <a:chExt cx="3660264" cy="3454307"/>
          </a:xfrm>
        </p:grpSpPr>
        <p:sp>
          <p:nvSpPr>
            <p:cNvPr id="15" name="Google Shape;1624;p57">
              <a:extLst>
                <a:ext uri="{FF2B5EF4-FFF2-40B4-BE49-F238E27FC236}">
                  <a16:creationId xmlns:a16="http://schemas.microsoft.com/office/drawing/2014/main" id="{1750E1B1-AAD5-568E-C22D-968CBAD7A723}"/>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 name="Google Shape;1625;p57">
              <a:extLst>
                <a:ext uri="{FF2B5EF4-FFF2-40B4-BE49-F238E27FC236}">
                  <a16:creationId xmlns:a16="http://schemas.microsoft.com/office/drawing/2014/main" id="{E52DB77E-71F3-1A18-9524-32E676C643BA}"/>
                </a:ext>
              </a:extLst>
            </p:cNvPr>
            <p:cNvGrpSpPr/>
            <p:nvPr/>
          </p:nvGrpSpPr>
          <p:grpSpPr>
            <a:xfrm flipH="1">
              <a:off x="3131991" y="2597216"/>
              <a:ext cx="858975" cy="300968"/>
              <a:chOff x="2271950" y="2722775"/>
              <a:chExt cx="575875" cy="201775"/>
            </a:xfrm>
          </p:grpSpPr>
          <p:sp>
            <p:nvSpPr>
              <p:cNvPr id="1550" name="Google Shape;1626;p57">
                <a:extLst>
                  <a:ext uri="{FF2B5EF4-FFF2-40B4-BE49-F238E27FC236}">
                    <a16:creationId xmlns:a16="http://schemas.microsoft.com/office/drawing/2014/main" id="{CD8257C0-B040-91DE-AD79-87313398DA7F}"/>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627;p57">
                <a:extLst>
                  <a:ext uri="{FF2B5EF4-FFF2-40B4-BE49-F238E27FC236}">
                    <a16:creationId xmlns:a16="http://schemas.microsoft.com/office/drawing/2014/main" id="{1CFDE870-BA34-CF5B-CA9B-102943C02550}"/>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628;p57">
                <a:extLst>
                  <a:ext uri="{FF2B5EF4-FFF2-40B4-BE49-F238E27FC236}">
                    <a16:creationId xmlns:a16="http://schemas.microsoft.com/office/drawing/2014/main" id="{CD19A42B-1591-F7F4-9FBD-8271F30EE6A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629;p57">
                <a:extLst>
                  <a:ext uri="{FF2B5EF4-FFF2-40B4-BE49-F238E27FC236}">
                    <a16:creationId xmlns:a16="http://schemas.microsoft.com/office/drawing/2014/main" id="{4F913E71-FEAE-2BD3-8CF9-E2240413BE5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630;p57">
                <a:extLst>
                  <a:ext uri="{FF2B5EF4-FFF2-40B4-BE49-F238E27FC236}">
                    <a16:creationId xmlns:a16="http://schemas.microsoft.com/office/drawing/2014/main" id="{E254627D-7DD1-B37F-75E6-065D3B24836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631;p57">
              <a:extLst>
                <a:ext uri="{FF2B5EF4-FFF2-40B4-BE49-F238E27FC236}">
                  <a16:creationId xmlns:a16="http://schemas.microsoft.com/office/drawing/2014/main" id="{6EDA49A3-68EF-D5BA-6847-564EA5FEC2C1}"/>
                </a:ext>
              </a:extLst>
            </p:cNvPr>
            <p:cNvGrpSpPr/>
            <p:nvPr/>
          </p:nvGrpSpPr>
          <p:grpSpPr>
            <a:xfrm>
              <a:off x="1142462" y="1564560"/>
              <a:ext cx="2338579" cy="2014768"/>
              <a:chOff x="4546896" y="1377977"/>
              <a:chExt cx="2655063" cy="2287430"/>
            </a:xfrm>
          </p:grpSpPr>
          <p:sp>
            <p:nvSpPr>
              <p:cNvPr id="51" name="Google Shape;1632;p57">
                <a:extLst>
                  <a:ext uri="{FF2B5EF4-FFF2-40B4-BE49-F238E27FC236}">
                    <a16:creationId xmlns:a16="http://schemas.microsoft.com/office/drawing/2014/main" id="{4CDD18A2-3CF8-672F-8E89-2FD508C468A8}"/>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33;p57">
                <a:extLst>
                  <a:ext uri="{FF2B5EF4-FFF2-40B4-BE49-F238E27FC236}">
                    <a16:creationId xmlns:a16="http://schemas.microsoft.com/office/drawing/2014/main" id="{B68F9758-9CB7-A041-1F8C-87F8A75C8DAE}"/>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34;p57">
                <a:extLst>
                  <a:ext uri="{FF2B5EF4-FFF2-40B4-BE49-F238E27FC236}">
                    <a16:creationId xmlns:a16="http://schemas.microsoft.com/office/drawing/2014/main" id="{1C8DC569-D316-8A21-FE3F-BC19A7FAFF09}"/>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35;p57">
                <a:extLst>
                  <a:ext uri="{FF2B5EF4-FFF2-40B4-BE49-F238E27FC236}">
                    <a16:creationId xmlns:a16="http://schemas.microsoft.com/office/drawing/2014/main" id="{0F6E806F-8F44-2DF4-FB11-C26D79F2B3D0}"/>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36;p57">
                <a:extLst>
                  <a:ext uri="{FF2B5EF4-FFF2-40B4-BE49-F238E27FC236}">
                    <a16:creationId xmlns:a16="http://schemas.microsoft.com/office/drawing/2014/main" id="{439050D0-E3D4-B7FF-DEA5-D62A66088C57}"/>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37;p57">
                <a:extLst>
                  <a:ext uri="{FF2B5EF4-FFF2-40B4-BE49-F238E27FC236}">
                    <a16:creationId xmlns:a16="http://schemas.microsoft.com/office/drawing/2014/main" id="{978BE8C3-5578-D59C-0CE0-444CF547C6DB}"/>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38;p57">
                <a:extLst>
                  <a:ext uri="{FF2B5EF4-FFF2-40B4-BE49-F238E27FC236}">
                    <a16:creationId xmlns:a16="http://schemas.microsoft.com/office/drawing/2014/main" id="{B4BEB019-E22D-9401-040E-4854AC920F2C}"/>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39;p57">
                <a:extLst>
                  <a:ext uri="{FF2B5EF4-FFF2-40B4-BE49-F238E27FC236}">
                    <a16:creationId xmlns:a16="http://schemas.microsoft.com/office/drawing/2014/main" id="{E5D3DBA9-831E-932E-DE7C-9AF304183E04}"/>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40;p57">
                <a:extLst>
                  <a:ext uri="{FF2B5EF4-FFF2-40B4-BE49-F238E27FC236}">
                    <a16:creationId xmlns:a16="http://schemas.microsoft.com/office/drawing/2014/main" id="{F7BEF300-B99F-C3DA-0AD3-183951500B1E}"/>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41;p57">
                <a:extLst>
                  <a:ext uri="{FF2B5EF4-FFF2-40B4-BE49-F238E27FC236}">
                    <a16:creationId xmlns:a16="http://schemas.microsoft.com/office/drawing/2014/main" id="{670905C6-349F-1B41-ED67-A9F84658AD56}"/>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42;p57">
                <a:extLst>
                  <a:ext uri="{FF2B5EF4-FFF2-40B4-BE49-F238E27FC236}">
                    <a16:creationId xmlns:a16="http://schemas.microsoft.com/office/drawing/2014/main" id="{4A3E89BE-099D-7222-E0BA-BCBDA9AB9075}"/>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43;p57">
                <a:extLst>
                  <a:ext uri="{FF2B5EF4-FFF2-40B4-BE49-F238E27FC236}">
                    <a16:creationId xmlns:a16="http://schemas.microsoft.com/office/drawing/2014/main" id="{9827C4D4-79DC-A7C2-388F-6F7E071C9A64}"/>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44;p57">
                <a:extLst>
                  <a:ext uri="{FF2B5EF4-FFF2-40B4-BE49-F238E27FC236}">
                    <a16:creationId xmlns:a16="http://schemas.microsoft.com/office/drawing/2014/main" id="{C068E26C-EAC4-2787-5DC8-BD6DA9CDCBBA}"/>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645;p57">
                <a:extLst>
                  <a:ext uri="{FF2B5EF4-FFF2-40B4-BE49-F238E27FC236}">
                    <a16:creationId xmlns:a16="http://schemas.microsoft.com/office/drawing/2014/main" id="{8C4FA8E9-0B4D-B8B3-3408-53322599FE2D}"/>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646;p57">
                <a:extLst>
                  <a:ext uri="{FF2B5EF4-FFF2-40B4-BE49-F238E27FC236}">
                    <a16:creationId xmlns:a16="http://schemas.microsoft.com/office/drawing/2014/main" id="{12F401D7-DE38-9261-BD62-722DEFFDA916}"/>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647;p57">
                <a:extLst>
                  <a:ext uri="{FF2B5EF4-FFF2-40B4-BE49-F238E27FC236}">
                    <a16:creationId xmlns:a16="http://schemas.microsoft.com/office/drawing/2014/main" id="{32626559-7550-0726-168A-B00F13FC3DAB}"/>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648;p57">
                <a:extLst>
                  <a:ext uri="{FF2B5EF4-FFF2-40B4-BE49-F238E27FC236}">
                    <a16:creationId xmlns:a16="http://schemas.microsoft.com/office/drawing/2014/main" id="{A7FA406A-9B29-5153-0CF2-C593D11DE56E}"/>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649;p57">
                <a:extLst>
                  <a:ext uri="{FF2B5EF4-FFF2-40B4-BE49-F238E27FC236}">
                    <a16:creationId xmlns:a16="http://schemas.microsoft.com/office/drawing/2014/main" id="{0C886B6B-3557-6A48-4E79-D9BD7568E619}"/>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650;p57">
                <a:extLst>
                  <a:ext uri="{FF2B5EF4-FFF2-40B4-BE49-F238E27FC236}">
                    <a16:creationId xmlns:a16="http://schemas.microsoft.com/office/drawing/2014/main" id="{544A0F0B-515E-6BA9-24E0-B7B5E0099547}"/>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651;p57">
                <a:extLst>
                  <a:ext uri="{FF2B5EF4-FFF2-40B4-BE49-F238E27FC236}">
                    <a16:creationId xmlns:a16="http://schemas.microsoft.com/office/drawing/2014/main" id="{95F5DE01-8716-AE2F-A75E-6D1AD38F235F}"/>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652;p57">
                <a:extLst>
                  <a:ext uri="{FF2B5EF4-FFF2-40B4-BE49-F238E27FC236}">
                    <a16:creationId xmlns:a16="http://schemas.microsoft.com/office/drawing/2014/main" id="{C12F6C0B-C285-78D7-6358-446FE80F7332}"/>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653;p57">
                <a:extLst>
                  <a:ext uri="{FF2B5EF4-FFF2-40B4-BE49-F238E27FC236}">
                    <a16:creationId xmlns:a16="http://schemas.microsoft.com/office/drawing/2014/main" id="{85726C60-17D2-19E8-91D7-4E1D72011810}"/>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654;p57">
                <a:extLst>
                  <a:ext uri="{FF2B5EF4-FFF2-40B4-BE49-F238E27FC236}">
                    <a16:creationId xmlns:a16="http://schemas.microsoft.com/office/drawing/2014/main" id="{1190D650-7F51-AC5B-99E3-CC776B90A264}"/>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655;p57">
                <a:extLst>
                  <a:ext uri="{FF2B5EF4-FFF2-40B4-BE49-F238E27FC236}">
                    <a16:creationId xmlns:a16="http://schemas.microsoft.com/office/drawing/2014/main" id="{D3B53544-9C2C-6649-D45E-E106033360B5}"/>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656;p57">
                <a:extLst>
                  <a:ext uri="{FF2B5EF4-FFF2-40B4-BE49-F238E27FC236}">
                    <a16:creationId xmlns:a16="http://schemas.microsoft.com/office/drawing/2014/main" id="{3D747BAA-091A-7662-40EA-D0FBEA643671}"/>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657;p57">
                <a:extLst>
                  <a:ext uri="{FF2B5EF4-FFF2-40B4-BE49-F238E27FC236}">
                    <a16:creationId xmlns:a16="http://schemas.microsoft.com/office/drawing/2014/main" id="{6A32697E-4CA0-37BC-91C8-C7D178F95FF8}"/>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658;p57">
                <a:extLst>
                  <a:ext uri="{FF2B5EF4-FFF2-40B4-BE49-F238E27FC236}">
                    <a16:creationId xmlns:a16="http://schemas.microsoft.com/office/drawing/2014/main" id="{BBF1C6F1-CAA5-C321-3BE3-C1F34A83F96A}"/>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659;p57">
              <a:extLst>
                <a:ext uri="{FF2B5EF4-FFF2-40B4-BE49-F238E27FC236}">
                  <a16:creationId xmlns:a16="http://schemas.microsoft.com/office/drawing/2014/main" id="{D78DD174-88EF-9F6D-1BA4-F1ADEF53B76D}"/>
                </a:ext>
              </a:extLst>
            </p:cNvPr>
            <p:cNvGrpSpPr/>
            <p:nvPr/>
          </p:nvGrpSpPr>
          <p:grpSpPr>
            <a:xfrm flipH="1">
              <a:off x="706040" y="2032134"/>
              <a:ext cx="1068760" cy="1547196"/>
              <a:chOff x="-1602050" y="2114015"/>
              <a:chExt cx="1213397" cy="1756580"/>
            </a:xfrm>
          </p:grpSpPr>
          <p:sp>
            <p:nvSpPr>
              <p:cNvPr id="45" name="Google Shape;1660;p57">
                <a:extLst>
                  <a:ext uri="{FF2B5EF4-FFF2-40B4-BE49-F238E27FC236}">
                    <a16:creationId xmlns:a16="http://schemas.microsoft.com/office/drawing/2014/main" id="{39BF5922-C71A-B43C-818F-91EFD9F51A36}"/>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61;p57">
                <a:extLst>
                  <a:ext uri="{FF2B5EF4-FFF2-40B4-BE49-F238E27FC236}">
                    <a16:creationId xmlns:a16="http://schemas.microsoft.com/office/drawing/2014/main" id="{2644E005-9ECD-9F0D-2083-721446B5A600}"/>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62;p57">
                <a:extLst>
                  <a:ext uri="{FF2B5EF4-FFF2-40B4-BE49-F238E27FC236}">
                    <a16:creationId xmlns:a16="http://schemas.microsoft.com/office/drawing/2014/main" id="{9F87A913-50D7-E885-9C00-8F9614CDB15D}"/>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63;p57">
                <a:extLst>
                  <a:ext uri="{FF2B5EF4-FFF2-40B4-BE49-F238E27FC236}">
                    <a16:creationId xmlns:a16="http://schemas.microsoft.com/office/drawing/2014/main" id="{B5D070C7-2CD6-B161-B12B-E8086361508D}"/>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64;p57">
                <a:extLst>
                  <a:ext uri="{FF2B5EF4-FFF2-40B4-BE49-F238E27FC236}">
                    <a16:creationId xmlns:a16="http://schemas.microsoft.com/office/drawing/2014/main" id="{34FC81FD-6699-1008-2E99-D7D73810D96F}"/>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65;p57">
                <a:extLst>
                  <a:ext uri="{FF2B5EF4-FFF2-40B4-BE49-F238E27FC236}">
                    <a16:creationId xmlns:a16="http://schemas.microsoft.com/office/drawing/2014/main" id="{DA8E6858-750A-E800-E8AA-7A84662CBFFB}"/>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 name="Google Shape;1666;p57">
              <a:extLst>
                <a:ext uri="{FF2B5EF4-FFF2-40B4-BE49-F238E27FC236}">
                  <a16:creationId xmlns:a16="http://schemas.microsoft.com/office/drawing/2014/main" id="{493B2E31-0F5E-E0BD-433A-D8C9D31F8A99}"/>
                </a:ext>
              </a:extLst>
            </p:cNvPr>
            <p:cNvGrpSpPr/>
            <p:nvPr/>
          </p:nvGrpSpPr>
          <p:grpSpPr>
            <a:xfrm>
              <a:off x="2983957" y="1809058"/>
              <a:ext cx="589240" cy="1525612"/>
              <a:chOff x="1236331" y="557100"/>
              <a:chExt cx="668982" cy="1732076"/>
            </a:xfrm>
          </p:grpSpPr>
          <p:sp>
            <p:nvSpPr>
              <p:cNvPr id="37" name="Google Shape;1667;p57">
                <a:extLst>
                  <a:ext uri="{FF2B5EF4-FFF2-40B4-BE49-F238E27FC236}">
                    <a16:creationId xmlns:a16="http://schemas.microsoft.com/office/drawing/2014/main" id="{32F4198A-1914-45B2-8B63-05231B23C939}"/>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68;p57">
                <a:extLst>
                  <a:ext uri="{FF2B5EF4-FFF2-40B4-BE49-F238E27FC236}">
                    <a16:creationId xmlns:a16="http://schemas.microsoft.com/office/drawing/2014/main" id="{5268C15D-2E4C-C247-8B30-7B98E2AD0B77}"/>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69;p57">
                <a:extLst>
                  <a:ext uri="{FF2B5EF4-FFF2-40B4-BE49-F238E27FC236}">
                    <a16:creationId xmlns:a16="http://schemas.microsoft.com/office/drawing/2014/main" id="{DEF66C64-3EBB-F390-B7BD-0A1A98DB608A}"/>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70;p57">
                <a:extLst>
                  <a:ext uri="{FF2B5EF4-FFF2-40B4-BE49-F238E27FC236}">
                    <a16:creationId xmlns:a16="http://schemas.microsoft.com/office/drawing/2014/main" id="{85CE184C-0F82-00CD-2D41-08FDB5992C43}"/>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71;p57">
                <a:extLst>
                  <a:ext uri="{FF2B5EF4-FFF2-40B4-BE49-F238E27FC236}">
                    <a16:creationId xmlns:a16="http://schemas.microsoft.com/office/drawing/2014/main" id="{5F3851C2-BCBF-E14D-64D8-867475514B2D}"/>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72;p57">
                <a:extLst>
                  <a:ext uri="{FF2B5EF4-FFF2-40B4-BE49-F238E27FC236}">
                    <a16:creationId xmlns:a16="http://schemas.microsoft.com/office/drawing/2014/main" id="{C6023906-00D3-91CE-9E10-8E471C047B7F}"/>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73;p57">
                <a:extLst>
                  <a:ext uri="{FF2B5EF4-FFF2-40B4-BE49-F238E27FC236}">
                    <a16:creationId xmlns:a16="http://schemas.microsoft.com/office/drawing/2014/main" id="{B9F4BCAA-0874-6246-BB51-9A73E171DF6B}"/>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74;p57">
                <a:extLst>
                  <a:ext uri="{FF2B5EF4-FFF2-40B4-BE49-F238E27FC236}">
                    <a16:creationId xmlns:a16="http://schemas.microsoft.com/office/drawing/2014/main" id="{E9D18A52-E0F8-72CC-7994-65F1566F3E5E}"/>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1675;p57">
              <a:extLst>
                <a:ext uri="{FF2B5EF4-FFF2-40B4-BE49-F238E27FC236}">
                  <a16:creationId xmlns:a16="http://schemas.microsoft.com/office/drawing/2014/main" id="{B2FAB489-B398-47FE-0998-AD130BB60372}"/>
                </a:ext>
              </a:extLst>
            </p:cNvPr>
            <p:cNvGrpSpPr/>
            <p:nvPr/>
          </p:nvGrpSpPr>
          <p:grpSpPr>
            <a:xfrm flipH="1">
              <a:off x="1237981" y="3753166"/>
              <a:ext cx="953591" cy="334099"/>
              <a:chOff x="2271950" y="2722775"/>
              <a:chExt cx="575875" cy="201775"/>
            </a:xfrm>
          </p:grpSpPr>
          <p:sp>
            <p:nvSpPr>
              <p:cNvPr id="32" name="Google Shape;1676;p57">
                <a:extLst>
                  <a:ext uri="{FF2B5EF4-FFF2-40B4-BE49-F238E27FC236}">
                    <a16:creationId xmlns:a16="http://schemas.microsoft.com/office/drawing/2014/main" id="{35AB2AF8-2E32-D6AA-60E1-B57843C9193D}"/>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677;p57">
                <a:extLst>
                  <a:ext uri="{FF2B5EF4-FFF2-40B4-BE49-F238E27FC236}">
                    <a16:creationId xmlns:a16="http://schemas.microsoft.com/office/drawing/2014/main" id="{B63E5987-D053-9F24-4B1A-13E3378AC642}"/>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78;p57">
                <a:extLst>
                  <a:ext uri="{FF2B5EF4-FFF2-40B4-BE49-F238E27FC236}">
                    <a16:creationId xmlns:a16="http://schemas.microsoft.com/office/drawing/2014/main" id="{04E7AD9D-C4E6-3E4B-7435-7508A76160E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79;p57">
                <a:extLst>
                  <a:ext uri="{FF2B5EF4-FFF2-40B4-BE49-F238E27FC236}">
                    <a16:creationId xmlns:a16="http://schemas.microsoft.com/office/drawing/2014/main" id="{C24BC351-F9F2-652A-B567-067F6BA8F537}"/>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80;p57">
                <a:extLst>
                  <a:ext uri="{FF2B5EF4-FFF2-40B4-BE49-F238E27FC236}">
                    <a16:creationId xmlns:a16="http://schemas.microsoft.com/office/drawing/2014/main" id="{2194DF6F-E0D7-D45F-789F-5B782789DCC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Google Shape;1681;p57">
              <a:extLst>
                <a:ext uri="{FF2B5EF4-FFF2-40B4-BE49-F238E27FC236}">
                  <a16:creationId xmlns:a16="http://schemas.microsoft.com/office/drawing/2014/main" id="{98E2FF2D-9DB0-F6AA-8D04-CAD7831178C1}"/>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82;p57">
              <a:extLst>
                <a:ext uri="{FF2B5EF4-FFF2-40B4-BE49-F238E27FC236}">
                  <a16:creationId xmlns:a16="http://schemas.microsoft.com/office/drawing/2014/main" id="{AD7BA9FF-A3FF-AED7-A90B-3090C2EE35DB}"/>
                </a:ext>
              </a:extLst>
            </p:cNvPr>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83;p57">
              <a:extLst>
                <a:ext uri="{FF2B5EF4-FFF2-40B4-BE49-F238E27FC236}">
                  <a16:creationId xmlns:a16="http://schemas.microsoft.com/office/drawing/2014/main" id="{24D78E44-7512-84E9-3960-1B60D2E711BF}"/>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84;p57">
              <a:extLst>
                <a:ext uri="{FF2B5EF4-FFF2-40B4-BE49-F238E27FC236}">
                  <a16:creationId xmlns:a16="http://schemas.microsoft.com/office/drawing/2014/main" id="{2930AD8E-530E-99E7-2BB4-15ABE75E2790}"/>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85;p57">
              <a:extLst>
                <a:ext uri="{FF2B5EF4-FFF2-40B4-BE49-F238E27FC236}">
                  <a16:creationId xmlns:a16="http://schemas.microsoft.com/office/drawing/2014/main" id="{8628E707-9787-2F49-AD40-99BCC24D3BD6}"/>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86;p57">
              <a:extLst>
                <a:ext uri="{FF2B5EF4-FFF2-40B4-BE49-F238E27FC236}">
                  <a16:creationId xmlns:a16="http://schemas.microsoft.com/office/drawing/2014/main" id="{22D25739-2940-CED6-77BD-E57F65AFE9A6}"/>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87;p57">
              <a:extLst>
                <a:ext uri="{FF2B5EF4-FFF2-40B4-BE49-F238E27FC236}">
                  <a16:creationId xmlns:a16="http://schemas.microsoft.com/office/drawing/2014/main" id="{91B12024-E683-AFE3-48F3-045D5B7BE458}"/>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88;p57">
              <a:extLst>
                <a:ext uri="{FF2B5EF4-FFF2-40B4-BE49-F238E27FC236}">
                  <a16:creationId xmlns:a16="http://schemas.microsoft.com/office/drawing/2014/main" id="{10CE474B-3512-BB92-35D6-0697FC54CCFA}"/>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89;p57">
              <a:extLst>
                <a:ext uri="{FF2B5EF4-FFF2-40B4-BE49-F238E27FC236}">
                  <a16:creationId xmlns:a16="http://schemas.microsoft.com/office/drawing/2014/main" id="{271A2DAE-812C-6AFA-4195-7705B9B81B27}"/>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90;p57">
              <a:extLst>
                <a:ext uri="{FF2B5EF4-FFF2-40B4-BE49-F238E27FC236}">
                  <a16:creationId xmlns:a16="http://schemas.microsoft.com/office/drawing/2014/main" id="{3A7F1D5A-7938-D071-02E5-B245D068D502}"/>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91;p57">
              <a:extLst>
                <a:ext uri="{FF2B5EF4-FFF2-40B4-BE49-F238E27FC236}">
                  <a16:creationId xmlns:a16="http://schemas.microsoft.com/office/drawing/2014/main" id="{AC756BC4-E6AC-1BC0-A331-93906B70812A}"/>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23" name="Google Shape;1623;p57"/>
          <p:cNvGrpSpPr/>
          <p:nvPr/>
        </p:nvGrpSpPr>
        <p:grpSpPr>
          <a:xfrm>
            <a:off x="455962" y="844596"/>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57">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148327CE-B50D-9FDC-B482-0ECA00DA9C91}"/>
              </a:ext>
            </a:extLst>
          </p:cNvPr>
          <p:cNvSpPr txBox="1"/>
          <p:nvPr/>
        </p:nvSpPr>
        <p:spPr>
          <a:xfrm>
            <a:off x="4020377" y="-49394"/>
            <a:ext cx="4572000" cy="1078437"/>
          </a:xfrm>
          <a:prstGeom prst="rect">
            <a:avLst/>
          </a:prstGeom>
          <a:noFill/>
        </p:spPr>
        <p:txBody>
          <a:bodyPr wrap="square">
            <a:spAutoFit/>
          </a:bodyPr>
          <a:lstStyle/>
          <a:p>
            <a:pPr marL="0" marR="0" algn="just">
              <a:lnSpc>
                <a:spcPct val="140000"/>
              </a:lnSpc>
              <a:spcBef>
                <a:spcPts val="1200"/>
              </a:spcBef>
              <a:spcAft>
                <a:spcPts val="1200"/>
              </a:spcAft>
            </a:pPr>
            <a:r>
              <a:rPr lang="ru-RU" sz="2400" b="1"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However</a:t>
            </a:r>
            <a:r>
              <a:rPr lang="ru-RU" sz="2400" b="1"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b="1"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swapping</a:t>
            </a:r>
            <a:r>
              <a:rPr lang="ru-RU" sz="2400" b="1"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b="1"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makes</a:t>
            </a:r>
            <a:r>
              <a:rPr lang="ru-RU" sz="2400" b="1"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27 </a:t>
            </a:r>
            <a:r>
              <a:rPr lang="ru-RU" sz="2400" b="1"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and</a:t>
            </a:r>
            <a:r>
              <a:rPr lang="ru-RU" sz="2400" b="1"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10 </a:t>
            </a:r>
            <a:r>
              <a:rPr lang="ru-RU" sz="2400" b="1"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unsorted</a:t>
            </a:r>
            <a:r>
              <a:rPr lang="ru-RU" sz="1400" dirty="0">
                <a:solidFill>
                  <a:srgbClr val="21242C"/>
                </a:solidFill>
                <a:effectLst/>
                <a:latin typeface="Verdana" panose="020B0604030504040204" pitchFamily="34" charset="0"/>
                <a:ea typeface="Verdana" panose="020B0604030504040204" pitchFamily="34" charset="0"/>
                <a:cs typeface="Verdana" panose="020B0604030504040204" pitchFamily="34" charset="0"/>
              </a:rPr>
              <a:t>.</a:t>
            </a:r>
            <a:endParaRPr lang="ru-RU" sz="1100" dirty="0">
              <a:effectLst/>
              <a:latin typeface="Arial" panose="020B0604020202020204" pitchFamily="34" charset="0"/>
              <a:ea typeface="Arial" panose="020B0604020202020204" pitchFamily="34" charset="0"/>
            </a:endParaRPr>
          </a:p>
        </p:txBody>
      </p:sp>
      <p:pic>
        <p:nvPicPr>
          <p:cNvPr id="8" name="image5.jpg" descr="Insertion Sort">
            <a:extLst>
              <a:ext uri="{FF2B5EF4-FFF2-40B4-BE49-F238E27FC236}">
                <a16:creationId xmlns:a16="http://schemas.microsoft.com/office/drawing/2014/main" id="{9B3A250C-BFA1-63C4-74F5-85D2A380CD7C}"/>
              </a:ext>
            </a:extLst>
          </p:cNvPr>
          <p:cNvPicPr/>
          <p:nvPr/>
        </p:nvPicPr>
        <p:blipFill>
          <a:blip r:embed="rId4"/>
          <a:srcRect/>
          <a:stretch>
            <a:fillRect/>
          </a:stretch>
        </p:blipFill>
        <p:spPr>
          <a:xfrm>
            <a:off x="4420214" y="1073933"/>
            <a:ext cx="4571999" cy="735125"/>
          </a:xfrm>
          <a:prstGeom prst="rect">
            <a:avLst/>
          </a:prstGeom>
          <a:ln/>
        </p:spPr>
      </p:pic>
      <p:sp>
        <p:nvSpPr>
          <p:cNvPr id="10" name="TextBox 9">
            <a:extLst>
              <a:ext uri="{FF2B5EF4-FFF2-40B4-BE49-F238E27FC236}">
                <a16:creationId xmlns:a16="http://schemas.microsoft.com/office/drawing/2014/main" id="{507DF785-34A2-8BC3-D05C-FA9A43607315}"/>
              </a:ext>
            </a:extLst>
          </p:cNvPr>
          <p:cNvSpPr txBox="1"/>
          <p:nvPr/>
        </p:nvSpPr>
        <p:spPr>
          <a:xfrm>
            <a:off x="3920064" y="1763996"/>
            <a:ext cx="4572000" cy="561372"/>
          </a:xfrm>
          <a:prstGeom prst="rect">
            <a:avLst/>
          </a:prstGeom>
          <a:noFill/>
        </p:spPr>
        <p:txBody>
          <a:bodyPr wrap="square">
            <a:spAutoFit/>
          </a:bodyPr>
          <a:lstStyle/>
          <a:p>
            <a:pPr marL="0" marR="0" algn="just">
              <a:lnSpc>
                <a:spcPct val="140000"/>
              </a:lnSpc>
              <a:spcBef>
                <a:spcPts val="1200"/>
              </a:spcBef>
              <a:spcAft>
                <a:spcPts val="1200"/>
              </a:spcAft>
            </a:pP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Hence</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we</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swap</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them</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too</a:t>
            </a:r>
            <a:r>
              <a:rPr lang="ru-RU" sz="1400" dirty="0">
                <a:solidFill>
                  <a:srgbClr val="21242C"/>
                </a:solidFill>
                <a:effectLst/>
                <a:latin typeface="Verdana" panose="020B0604030504040204" pitchFamily="34" charset="0"/>
                <a:ea typeface="Verdana" panose="020B0604030504040204" pitchFamily="34" charset="0"/>
                <a:cs typeface="Verdana" panose="020B0604030504040204" pitchFamily="34" charset="0"/>
              </a:rPr>
              <a:t>.</a:t>
            </a:r>
            <a:endParaRPr lang="ru-RU" sz="1100" dirty="0">
              <a:effectLst/>
              <a:latin typeface="Arial" panose="020B0604020202020204" pitchFamily="34" charset="0"/>
              <a:ea typeface="Arial" panose="020B0604020202020204" pitchFamily="34" charset="0"/>
            </a:endParaRPr>
          </a:p>
        </p:txBody>
      </p:sp>
      <p:pic>
        <p:nvPicPr>
          <p:cNvPr id="11" name="image11.jpg" descr="Insertion Sort">
            <a:extLst>
              <a:ext uri="{FF2B5EF4-FFF2-40B4-BE49-F238E27FC236}">
                <a16:creationId xmlns:a16="http://schemas.microsoft.com/office/drawing/2014/main" id="{2C5BBE2B-F54A-BD3A-1F3C-FA2D9D547824}"/>
              </a:ext>
            </a:extLst>
          </p:cNvPr>
          <p:cNvPicPr/>
          <p:nvPr/>
        </p:nvPicPr>
        <p:blipFill>
          <a:blip r:embed="rId5"/>
          <a:srcRect/>
          <a:stretch>
            <a:fillRect/>
          </a:stretch>
        </p:blipFill>
        <p:spPr>
          <a:xfrm>
            <a:off x="4384425" y="2619243"/>
            <a:ext cx="4420853" cy="725162"/>
          </a:xfrm>
          <a:prstGeom prst="rect">
            <a:avLst/>
          </a:prstGeom>
          <a:ln/>
        </p:spPr>
      </p:pic>
      <p:sp>
        <p:nvSpPr>
          <p:cNvPr id="13" name="TextBox 12">
            <a:extLst>
              <a:ext uri="{FF2B5EF4-FFF2-40B4-BE49-F238E27FC236}">
                <a16:creationId xmlns:a16="http://schemas.microsoft.com/office/drawing/2014/main" id="{8286E1C7-880E-FD78-2F98-EFEC6B618C6F}"/>
              </a:ext>
            </a:extLst>
          </p:cNvPr>
          <p:cNvSpPr txBox="1"/>
          <p:nvPr/>
        </p:nvSpPr>
        <p:spPr>
          <a:xfrm>
            <a:off x="3404975" y="3323333"/>
            <a:ext cx="5891003" cy="561372"/>
          </a:xfrm>
          <a:prstGeom prst="rect">
            <a:avLst/>
          </a:prstGeom>
          <a:noFill/>
        </p:spPr>
        <p:txBody>
          <a:bodyPr wrap="square">
            <a:spAutoFit/>
          </a:bodyPr>
          <a:lstStyle/>
          <a:p>
            <a:pPr marL="0" marR="0" algn="just">
              <a:lnSpc>
                <a:spcPct val="140000"/>
              </a:lnSpc>
              <a:spcBef>
                <a:spcPts val="1200"/>
              </a:spcBef>
              <a:spcAft>
                <a:spcPts val="1200"/>
              </a:spcAft>
            </a:pP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Again</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we</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find</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14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and</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10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in</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an</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unsorted</a:t>
            </a:r>
            <a:r>
              <a:rPr lang="ru-RU" sz="2400" dirty="0">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lang="ru-RU" sz="2400" dirty="0" err="1">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order</a:t>
            </a:r>
            <a:r>
              <a:rPr lang="ru-RU" sz="1400" dirty="0">
                <a:solidFill>
                  <a:srgbClr val="21242C"/>
                </a:solidFill>
                <a:effectLst/>
                <a:latin typeface="Verdana" panose="020B0604030504040204" pitchFamily="34" charset="0"/>
                <a:ea typeface="Verdana" panose="020B0604030504040204" pitchFamily="34" charset="0"/>
                <a:cs typeface="Verdana" panose="020B0604030504040204" pitchFamily="34" charset="0"/>
              </a:rPr>
              <a:t>.</a:t>
            </a:r>
            <a:endParaRPr lang="ru-RU" sz="1100" dirty="0">
              <a:effectLst/>
              <a:latin typeface="Arial" panose="020B0604020202020204" pitchFamily="34" charset="0"/>
              <a:ea typeface="Arial" panose="020B0604020202020204" pitchFamily="34" charset="0"/>
            </a:endParaRPr>
          </a:p>
        </p:txBody>
      </p:sp>
      <p:pic>
        <p:nvPicPr>
          <p:cNvPr id="14" name="image12.jpg" descr="Insertion Sort">
            <a:extLst>
              <a:ext uri="{FF2B5EF4-FFF2-40B4-BE49-F238E27FC236}">
                <a16:creationId xmlns:a16="http://schemas.microsoft.com/office/drawing/2014/main" id="{A52BC91F-0E8E-FB67-1397-C8DC1A88C9AF}"/>
              </a:ext>
            </a:extLst>
          </p:cNvPr>
          <p:cNvPicPr/>
          <p:nvPr/>
        </p:nvPicPr>
        <p:blipFill>
          <a:blip r:embed="rId6"/>
          <a:srcRect/>
          <a:stretch>
            <a:fillRect/>
          </a:stretch>
        </p:blipFill>
        <p:spPr>
          <a:xfrm>
            <a:off x="4420214" y="3997976"/>
            <a:ext cx="4509635" cy="763219"/>
          </a:xfrm>
          <a:prstGeom prst="rect">
            <a:avLst/>
          </a:prstGeo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23"/>
                                        </p:tgtEl>
                                        <p:attrNameLst>
                                          <p:attrName>style.visibility</p:attrName>
                                        </p:attrNameLst>
                                      </p:cBhvr>
                                      <p:to>
                                        <p:strVal val="visible"/>
                                      </p:to>
                                    </p:set>
                                    <p:anim calcmode="lin" valueType="num">
                                      <p:cBhvr>
                                        <p:cTn id="7" dur="1000" fill="hold"/>
                                        <p:tgtEl>
                                          <p:spTgt spid="1623"/>
                                        </p:tgtEl>
                                        <p:attrNameLst>
                                          <p:attrName>ppt_w</p:attrName>
                                        </p:attrNameLst>
                                      </p:cBhvr>
                                      <p:tavLst>
                                        <p:tav tm="0">
                                          <p:val>
                                            <p:fltVal val="0"/>
                                          </p:val>
                                        </p:tav>
                                        <p:tav tm="100000">
                                          <p:val>
                                            <p:strVal val="#ppt_w"/>
                                          </p:val>
                                        </p:tav>
                                      </p:tavLst>
                                    </p:anim>
                                    <p:anim calcmode="lin" valueType="num">
                                      <p:cBhvr>
                                        <p:cTn id="8" dur="1000" fill="hold"/>
                                        <p:tgtEl>
                                          <p:spTgt spid="1623"/>
                                        </p:tgtEl>
                                        <p:attrNameLst>
                                          <p:attrName>ppt_h</p:attrName>
                                        </p:attrNameLst>
                                      </p:cBhvr>
                                      <p:tavLst>
                                        <p:tav tm="0">
                                          <p:val>
                                            <p:fltVal val="0"/>
                                          </p:val>
                                        </p:tav>
                                        <p:tav tm="100000">
                                          <p:val>
                                            <p:strVal val="#ppt_h"/>
                                          </p:val>
                                        </p:tav>
                                      </p:tavLst>
                                    </p:anim>
                                    <p:anim calcmode="lin" valueType="num">
                                      <p:cBhvr>
                                        <p:cTn id="9" dur="1000" fill="hold"/>
                                        <p:tgtEl>
                                          <p:spTgt spid="1623"/>
                                        </p:tgtEl>
                                        <p:attrNameLst>
                                          <p:attrName>style.rotation</p:attrName>
                                        </p:attrNameLst>
                                      </p:cBhvr>
                                      <p:tavLst>
                                        <p:tav tm="0">
                                          <p:val>
                                            <p:fltVal val="90"/>
                                          </p:val>
                                        </p:tav>
                                        <p:tav tm="100000">
                                          <p:val>
                                            <p:fltVal val="0"/>
                                          </p:val>
                                        </p:tav>
                                      </p:tavLst>
                                    </p:anim>
                                    <p:animEffect transition="in" filter="fade">
                                      <p:cBhvr>
                                        <p:cTn id="10" dur="1000"/>
                                        <p:tgtEl>
                                          <p:spTgt spid="1623"/>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1000"/>
                                        <p:tgtEl>
                                          <p:spTgt spid="13">
                                            <p:txEl>
                                              <p:pRg st="0" end="0"/>
                                            </p:txEl>
                                          </p:spTgt>
                                        </p:tgtEl>
                                      </p:cBhvr>
                                    </p:animEffect>
                                    <p:anim calcmode="lin" valueType="num">
                                      <p:cBhvr>
                                        <p:cTn id="3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5" name="Google Shape;1715;p5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5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2">
            <a:extLst>
              <a:ext uri="{FF2B5EF4-FFF2-40B4-BE49-F238E27FC236}">
                <a16:creationId xmlns:a16="http://schemas.microsoft.com/office/drawing/2014/main" id="{F76F0CC9-70BC-C48E-1A44-2934B50512F6}"/>
              </a:ext>
            </a:extLst>
          </p:cNvPr>
          <p:cNvSpPr>
            <a:spLocks noChangeArrowheads="1"/>
          </p:cNvSpPr>
          <p:nvPr/>
        </p:nvSpPr>
        <p:spPr bwMode="auto">
          <a:xfrm>
            <a:off x="587018" y="210884"/>
            <a:ext cx="784268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We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swap</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them</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again</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By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the</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end</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of</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third</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iteration</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we</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have</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sorted</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sub-list</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of</a:t>
            </a:r>
            <a:r>
              <a:rPr kumimoji="0" lang="ru-RU" altLang="ru-RU" sz="2000" b="0" i="0" u="none" strike="noStrike" cap="none" normalizeH="0" baseline="0" dirty="0">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 4 </a:t>
            </a:r>
            <a:r>
              <a:rPr kumimoji="0" lang="ru-RU" altLang="ru-RU" sz="2000" b="0" i="0" u="none" strike="noStrike" cap="none" normalizeH="0" baseline="0" dirty="0" err="1">
                <a:ln>
                  <a:noFill/>
                </a:ln>
                <a:solidFill>
                  <a:schemeClr val="tx1"/>
                </a:solidFill>
                <a:effectLst/>
                <a:latin typeface="Calibri Light" panose="020F0302020204030204" pitchFamily="34" charset="0"/>
                <a:ea typeface="Verdana" panose="020B0604030504040204" pitchFamily="34" charset="0"/>
                <a:cs typeface="Calibri Light" panose="020F0302020204030204" pitchFamily="34" charset="0"/>
              </a:rPr>
              <a:t>items</a:t>
            </a:r>
            <a:r>
              <a:rPr kumimoji="0" lang="ru-RU" altLang="ru-RU" sz="1400" b="0" i="0" u="none" strike="noStrike" cap="none" normalizeH="0" baseline="0" dirty="0">
                <a:ln>
                  <a:noFill/>
                </a:ln>
                <a:solidFill>
                  <a:srgbClr val="21242C"/>
                </a:solidFill>
                <a:effectLst/>
                <a:latin typeface="Arial" panose="020B0604020202020204" pitchFamily="34" charset="0"/>
                <a:ea typeface="Verdana" panose="020B0604030504040204" pitchFamily="34" charset="0"/>
                <a:cs typeface="Verdana" panose="020B0604030504040204" pitchFamily="34" charset="0"/>
              </a:rPr>
              <a:t>.</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6145" name="image8.jpg" descr="Insertion Sort">
            <a:extLst>
              <a:ext uri="{FF2B5EF4-FFF2-40B4-BE49-F238E27FC236}">
                <a16:creationId xmlns:a16="http://schemas.microsoft.com/office/drawing/2014/main" id="{739168EF-0367-627E-8363-8835C32CD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18" y="1154812"/>
            <a:ext cx="3733800" cy="53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060CDA0-5C6C-1543-9CC8-1EEDB3BE9E39}"/>
              </a:ext>
            </a:extLst>
          </p:cNvPr>
          <p:cNvSpPr>
            <a:spLocks noChangeArrowheads="1"/>
          </p:cNvSpPr>
          <p:nvPr/>
        </p:nvSpPr>
        <p:spPr bwMode="auto">
          <a:xfrm>
            <a:off x="714297" y="2717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7" name="Picture 6">
            <a:extLst>
              <a:ext uri="{FF2B5EF4-FFF2-40B4-BE49-F238E27FC236}">
                <a16:creationId xmlns:a16="http://schemas.microsoft.com/office/drawing/2014/main" id="{6C1B84EC-A379-E2BA-0C8C-DF67093CAACB}"/>
              </a:ext>
            </a:extLst>
          </p:cNvPr>
          <p:cNvPicPr>
            <a:picLocks noChangeAspect="1"/>
          </p:cNvPicPr>
          <p:nvPr/>
        </p:nvPicPr>
        <p:blipFill>
          <a:blip r:embed="rId4"/>
          <a:stretch>
            <a:fillRect/>
          </a:stretch>
        </p:blipFill>
        <p:spPr>
          <a:xfrm>
            <a:off x="4727218" y="859034"/>
            <a:ext cx="4337054" cy="2602232"/>
          </a:xfrm>
          <a:prstGeom prst="rect">
            <a:avLst/>
          </a:prstGeom>
        </p:spPr>
      </p:pic>
      <p:sp>
        <p:nvSpPr>
          <p:cNvPr id="9" name="TextBox 8">
            <a:extLst>
              <a:ext uri="{FF2B5EF4-FFF2-40B4-BE49-F238E27FC236}">
                <a16:creationId xmlns:a16="http://schemas.microsoft.com/office/drawing/2014/main" id="{E6EE2944-E706-CB3E-7F52-F0A4E5474A68}"/>
              </a:ext>
            </a:extLst>
          </p:cNvPr>
          <p:cNvSpPr txBox="1"/>
          <p:nvPr/>
        </p:nvSpPr>
        <p:spPr>
          <a:xfrm>
            <a:off x="201784" y="1932153"/>
            <a:ext cx="4697593" cy="2177263"/>
          </a:xfrm>
          <a:prstGeom prst="rect">
            <a:avLst/>
          </a:prstGeom>
          <a:noFill/>
        </p:spPr>
        <p:txBody>
          <a:bodyPr wrap="square">
            <a:spAutoFit/>
          </a:bodyPr>
          <a:lstStyle/>
          <a:p>
            <a:pPr marL="0" marR="0" algn="just">
              <a:lnSpc>
                <a:spcPct val="140000"/>
              </a:lnSpc>
              <a:spcBef>
                <a:spcPts val="0"/>
              </a:spcBef>
              <a:spcAft>
                <a:spcPts val="0"/>
              </a:spcAft>
            </a:pPr>
            <a:r>
              <a:rPr lang="ru-RU" sz="2000" b="1" dirty="0" err="1">
                <a:solidFill>
                  <a:schemeClr val="tx1"/>
                </a:solidFill>
                <a:effectLst/>
                <a:latin typeface="Nunito"/>
                <a:ea typeface="Nunito"/>
                <a:cs typeface="Nunito"/>
              </a:rPr>
              <a:t>Characteristics</a:t>
            </a:r>
            <a:r>
              <a:rPr lang="ru-RU" sz="2000" b="1" dirty="0">
                <a:solidFill>
                  <a:schemeClr val="tx1"/>
                </a:solidFill>
                <a:effectLst/>
                <a:latin typeface="Nunito"/>
                <a:ea typeface="Nunito"/>
                <a:cs typeface="Nunito"/>
              </a:rPr>
              <a:t> </a:t>
            </a:r>
            <a:r>
              <a:rPr lang="ru-RU" sz="2000" b="1" dirty="0" err="1">
                <a:solidFill>
                  <a:schemeClr val="tx1"/>
                </a:solidFill>
                <a:effectLst/>
                <a:latin typeface="Nunito"/>
                <a:ea typeface="Nunito"/>
                <a:cs typeface="Nunito"/>
              </a:rPr>
              <a:t>of</a:t>
            </a:r>
            <a:r>
              <a:rPr lang="ru-RU" sz="2000" b="1" dirty="0">
                <a:solidFill>
                  <a:schemeClr val="tx1"/>
                </a:solidFill>
                <a:effectLst/>
                <a:latin typeface="Nunito"/>
                <a:ea typeface="Nunito"/>
                <a:cs typeface="Nunito"/>
              </a:rPr>
              <a:t> </a:t>
            </a:r>
            <a:r>
              <a:rPr lang="ru-RU" sz="2000" b="1" dirty="0" err="1">
                <a:solidFill>
                  <a:schemeClr val="tx1"/>
                </a:solidFill>
                <a:effectLst/>
                <a:latin typeface="Nunito"/>
                <a:ea typeface="Nunito"/>
                <a:cs typeface="Nunito"/>
              </a:rPr>
              <a:t>Insertion</a:t>
            </a:r>
            <a:r>
              <a:rPr lang="ru-RU" sz="2000" b="1" dirty="0">
                <a:solidFill>
                  <a:schemeClr val="tx1"/>
                </a:solidFill>
                <a:effectLst/>
                <a:latin typeface="Nunito"/>
                <a:ea typeface="Nunito"/>
                <a:cs typeface="Nunito"/>
              </a:rPr>
              <a:t> </a:t>
            </a:r>
            <a:r>
              <a:rPr lang="ru-RU" sz="2000" b="1" dirty="0" err="1">
                <a:solidFill>
                  <a:schemeClr val="tx1"/>
                </a:solidFill>
                <a:effectLst/>
                <a:latin typeface="Nunito"/>
                <a:ea typeface="Nunito"/>
                <a:cs typeface="Nunito"/>
              </a:rPr>
              <a:t>Sort</a:t>
            </a:r>
            <a:endParaRPr lang="ru-RU" sz="1800" b="1" dirty="0">
              <a:solidFill>
                <a:schemeClr val="tx1"/>
              </a:solidFill>
              <a:effectLst/>
              <a:latin typeface="Arial" panose="020B0604020202020204" pitchFamily="34" charset="0"/>
            </a:endParaRPr>
          </a:p>
          <a:p>
            <a:pPr marL="342900" marR="0" lvl="0" indent="-342900">
              <a:lnSpc>
                <a:spcPct val="157000"/>
              </a:lnSpc>
              <a:spcBef>
                <a:spcPts val="0"/>
              </a:spcBef>
              <a:spcAft>
                <a:spcPts val="0"/>
              </a:spcAft>
              <a:buClr>
                <a:srgbClr val="273239"/>
              </a:buClr>
              <a:buSzPts val="1300"/>
              <a:buFont typeface="Arial" panose="020B0604020202020204" pitchFamily="34" charset="0"/>
              <a:buChar char="●"/>
            </a:pPr>
            <a:r>
              <a:rPr lang="ru-RU" u="none" strike="noStrike" dirty="0" err="1">
                <a:solidFill>
                  <a:schemeClr val="tx1"/>
                </a:solidFill>
                <a:effectLst/>
                <a:latin typeface="Nunito"/>
                <a:ea typeface="Nunito"/>
                <a:cs typeface="Nunito"/>
              </a:rPr>
              <a:t>This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algorithm</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one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of</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the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simplest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algorithms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with</a:t>
            </a:r>
            <a:r>
              <a:rPr lang="ru-RU" u="none" strike="noStrike" dirty="0">
                <a:solidFill>
                  <a:schemeClr val="tx1"/>
                </a:solidFill>
                <a:effectLst/>
                <a:latin typeface="Nunito"/>
                <a:ea typeface="Nunito"/>
                <a:cs typeface="Nunito"/>
              </a:rPr>
              <a:t> a </a:t>
            </a:r>
            <a:r>
              <a:rPr lang="ru-RU" u="none" strike="noStrike" dirty="0" err="1">
                <a:solidFill>
                  <a:schemeClr val="tx1"/>
                </a:solidFill>
                <a:effectLst/>
                <a:latin typeface="Nunito"/>
                <a:ea typeface="Nunito"/>
                <a:cs typeface="Nunito"/>
              </a:rPr>
              <a:t>simple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implementation</a:t>
            </a:r>
            <a:endParaRPr lang="ru-RU" sz="1200" u="none" strike="noStrike" dirty="0">
              <a:solidFill>
                <a:schemeClr val="tx1"/>
              </a:solidFill>
              <a:effectLst/>
              <a:latin typeface="Nunito"/>
              <a:ea typeface="Nunito"/>
              <a:cs typeface="Nunito"/>
            </a:endParaRPr>
          </a:p>
          <a:p>
            <a:pPr marL="342900" marR="0" lvl="0" indent="-342900">
              <a:lnSpc>
                <a:spcPct val="157000"/>
              </a:lnSpc>
              <a:spcBef>
                <a:spcPts val="0"/>
              </a:spcBef>
              <a:spcAft>
                <a:spcPts val="0"/>
              </a:spcAft>
              <a:buClr>
                <a:srgbClr val="273239"/>
              </a:buClr>
              <a:buSzPts val="1300"/>
              <a:buFont typeface="Arial" panose="020B0604020202020204" pitchFamily="34" charset="0"/>
              <a:buChar char="●"/>
            </a:pPr>
            <a:r>
              <a:rPr lang="ru-RU" u="none" strike="noStrike" dirty="0" err="1">
                <a:solidFill>
                  <a:schemeClr val="tx1"/>
                </a:solidFill>
                <a:effectLst/>
                <a:latin typeface="Nunito"/>
                <a:ea typeface="Nunito"/>
                <a:cs typeface="Nunito"/>
              </a:rPr>
              <a:t>Basically</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Insertion</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sort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efficient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for</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small</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data</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values</a:t>
            </a:r>
            <a:endParaRPr lang="ru-RU" sz="1200" u="none" strike="noStrike" dirty="0">
              <a:solidFill>
                <a:schemeClr val="tx1"/>
              </a:solidFill>
              <a:effectLst/>
              <a:latin typeface="Nunito"/>
              <a:ea typeface="Nunito"/>
              <a:cs typeface="Nunito"/>
            </a:endParaRPr>
          </a:p>
          <a:p>
            <a:pPr marL="342900" marR="0" lvl="0" indent="-342900">
              <a:lnSpc>
                <a:spcPct val="157000"/>
              </a:lnSpc>
              <a:spcBef>
                <a:spcPts val="0"/>
              </a:spcBef>
              <a:spcAft>
                <a:spcPts val="1800"/>
              </a:spcAft>
              <a:buClr>
                <a:srgbClr val="273239"/>
              </a:buClr>
              <a:buSzPts val="1300"/>
              <a:buFont typeface="Arial" panose="020B0604020202020204" pitchFamily="34" charset="0"/>
              <a:buChar char="●"/>
            </a:pPr>
            <a:r>
              <a:rPr lang="ru-RU" u="none" strike="noStrike" dirty="0" err="1">
                <a:solidFill>
                  <a:schemeClr val="tx1"/>
                </a:solidFill>
                <a:effectLst/>
                <a:latin typeface="Nunito"/>
                <a:ea typeface="Nunito"/>
                <a:cs typeface="Nunito"/>
              </a:rPr>
              <a:t>Insertion</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sort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adaptive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in</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nature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is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appropriate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for</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data</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sets</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that</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are</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already</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partially</a:t>
            </a:r>
            <a:r>
              <a:rPr lang="ru-RU" u="none" strike="noStrike" dirty="0">
                <a:solidFill>
                  <a:schemeClr val="tx1"/>
                </a:solidFill>
                <a:effectLst/>
                <a:latin typeface="Nunito"/>
                <a:ea typeface="Nunito"/>
                <a:cs typeface="Nunito"/>
              </a:rPr>
              <a:t> </a:t>
            </a:r>
            <a:r>
              <a:rPr lang="ru-RU" u="none" strike="noStrike" dirty="0" err="1">
                <a:solidFill>
                  <a:schemeClr val="tx1"/>
                </a:solidFill>
                <a:effectLst/>
                <a:latin typeface="Nunito"/>
                <a:ea typeface="Nunito"/>
                <a:cs typeface="Nunito"/>
              </a:rPr>
              <a:t>sorted</a:t>
            </a:r>
            <a:r>
              <a:rPr lang="ru-RU" u="none" strike="noStrike" dirty="0">
                <a:solidFill>
                  <a:schemeClr val="tx1"/>
                </a:solidFill>
                <a:effectLst/>
                <a:latin typeface="Nunito"/>
                <a:ea typeface="Nunito"/>
                <a:cs typeface="Nunito"/>
              </a:rPr>
              <a:t>.</a:t>
            </a:r>
            <a:endParaRPr lang="ru-RU" sz="1200" u="none" strike="noStrike" dirty="0">
              <a:solidFill>
                <a:schemeClr val="tx1"/>
              </a:solidFill>
              <a:effectLst/>
              <a:latin typeface="Nunito"/>
              <a:ea typeface="Nunito"/>
              <a:cs typeface="Nuni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5"/>
                                        </p:tgtEl>
                                        <p:attrNameLst>
                                          <p:attrName>style.visibility</p:attrName>
                                        </p:attrNameLst>
                                      </p:cBhvr>
                                      <p:to>
                                        <p:strVal val="visible"/>
                                      </p:to>
                                    </p:set>
                                    <p:animEffect transition="in" filter="fade">
                                      <p:cBhvr>
                                        <p:cTn id="12" dur="1000"/>
                                        <p:tgtEl>
                                          <p:spTgt spid="6145"/>
                                        </p:tgtEl>
                                      </p:cBhvr>
                                    </p:animEffect>
                                    <p:anim calcmode="lin" valueType="num">
                                      <p:cBhvr>
                                        <p:cTn id="13" dur="1000" fill="hold"/>
                                        <p:tgtEl>
                                          <p:spTgt spid="6145"/>
                                        </p:tgtEl>
                                        <p:attrNameLst>
                                          <p:attrName>ppt_x</p:attrName>
                                        </p:attrNameLst>
                                      </p:cBhvr>
                                      <p:tavLst>
                                        <p:tav tm="0">
                                          <p:val>
                                            <p:strVal val="#ppt_x"/>
                                          </p:val>
                                        </p:tav>
                                        <p:tav tm="100000">
                                          <p:val>
                                            <p:strVal val="#ppt_x"/>
                                          </p:val>
                                        </p:tav>
                                      </p:tavLst>
                                    </p:anim>
                                    <p:anim calcmode="lin" valueType="num">
                                      <p:cBhvr>
                                        <p:cTn id="14" dur="1000" fill="hold"/>
                                        <p:tgtEl>
                                          <p:spTgt spid="61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43733" y="212730"/>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7" name="Google Shape;1747;p59"/>
          <p:cNvGrpSpPr/>
          <p:nvPr/>
        </p:nvGrpSpPr>
        <p:grpSpPr>
          <a:xfrm>
            <a:off x="6225346" y="24128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7181BD1C-197E-DC85-4FC5-121EDCAF643C}"/>
              </a:ext>
            </a:extLst>
          </p:cNvPr>
          <p:cNvSpPr txBox="1"/>
          <p:nvPr/>
        </p:nvSpPr>
        <p:spPr>
          <a:xfrm>
            <a:off x="965336" y="644832"/>
            <a:ext cx="6697119" cy="4328749"/>
          </a:xfrm>
          <a:prstGeom prst="rect">
            <a:avLst/>
          </a:prstGeom>
          <a:noFill/>
        </p:spPr>
        <p:txBody>
          <a:bodyPr wrap="square">
            <a:spAutoFit/>
          </a:bodyPr>
          <a:lstStyle/>
          <a:p>
            <a:pPr marL="0" marR="0" algn="just">
              <a:lnSpc>
                <a:spcPct val="140000"/>
              </a:lnSpc>
              <a:spcBef>
                <a:spcPts val="0"/>
              </a:spcBef>
              <a:spcAft>
                <a:spcPts val="0"/>
              </a:spcAft>
            </a:pPr>
            <a:r>
              <a:rPr lang="ru-RU" sz="2800" b="1"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2800" b="1" dirty="0">
                <a:solidFill>
                  <a:schemeClr val="tx1"/>
                </a:solidFill>
                <a:effectLst/>
                <a:latin typeface="Calibri Light" panose="020F0302020204030204" pitchFamily="34" charset="0"/>
                <a:ea typeface="Nunito"/>
                <a:cs typeface="Calibri Light" panose="020F0302020204030204" pitchFamily="34" charset="0"/>
              </a:rPr>
              <a:t> Analysis </a:t>
            </a:r>
            <a:r>
              <a:rPr lang="ru-RU" sz="2800" b="1" dirty="0" err="1">
                <a:solidFill>
                  <a:schemeClr val="tx1"/>
                </a:solidFill>
                <a:effectLst/>
                <a:latin typeface="Calibri Light" panose="020F0302020204030204" pitchFamily="34" charset="0"/>
                <a:ea typeface="Nunito"/>
                <a:cs typeface="Calibri Light" panose="020F0302020204030204" pitchFamily="34" charset="0"/>
              </a:rPr>
              <a:t>of</a:t>
            </a:r>
            <a:r>
              <a:rPr lang="ru-RU" sz="2800" b="1" dirty="0">
                <a:solidFill>
                  <a:schemeClr val="tx1"/>
                </a:solidFill>
                <a:effectLst/>
                <a:latin typeface="Calibri Light" panose="020F0302020204030204" pitchFamily="34" charset="0"/>
                <a:ea typeface="Nunito"/>
                <a:cs typeface="Calibri Light" panose="020F0302020204030204" pitchFamily="34" charset="0"/>
              </a:rPr>
              <a:t> </a:t>
            </a:r>
            <a:r>
              <a:rPr lang="ru-RU" sz="2800" b="1" dirty="0" err="1">
                <a:solidFill>
                  <a:schemeClr val="tx1"/>
                </a:solidFill>
                <a:effectLst/>
                <a:latin typeface="Calibri Light" panose="020F0302020204030204" pitchFamily="34" charset="0"/>
                <a:ea typeface="Nunito"/>
                <a:cs typeface="Calibri Light" panose="020F0302020204030204" pitchFamily="34" charset="0"/>
              </a:rPr>
              <a:t>Insertion</a:t>
            </a:r>
            <a:r>
              <a:rPr lang="ru-RU" sz="2800" b="1" dirty="0">
                <a:solidFill>
                  <a:schemeClr val="tx1"/>
                </a:solidFill>
                <a:effectLst/>
                <a:latin typeface="Calibri Light" panose="020F0302020204030204" pitchFamily="34" charset="0"/>
                <a:ea typeface="Nunito"/>
                <a:cs typeface="Calibri Light" panose="020F0302020204030204" pitchFamily="34" charset="0"/>
              </a:rPr>
              <a:t> </a:t>
            </a:r>
            <a:r>
              <a:rPr lang="ru-RU" sz="2800" b="1" dirty="0" err="1">
                <a:solidFill>
                  <a:schemeClr val="tx1"/>
                </a:solidFill>
                <a:effectLst/>
                <a:latin typeface="Calibri Light" panose="020F0302020204030204" pitchFamily="34" charset="0"/>
                <a:ea typeface="Nunito"/>
                <a:cs typeface="Calibri Light" panose="020F0302020204030204" pitchFamily="34" charset="0"/>
              </a:rPr>
              <a:t>Sort</a:t>
            </a:r>
            <a:r>
              <a:rPr lang="ru-RU" sz="2800" b="1" dirty="0">
                <a:solidFill>
                  <a:schemeClr val="tx1"/>
                </a:solidFill>
                <a:effectLst/>
                <a:latin typeface="Calibri Light" panose="020F0302020204030204" pitchFamily="34" charset="0"/>
                <a:ea typeface="Nunito"/>
                <a:cs typeface="Calibri Light" panose="020F0302020204030204" pitchFamily="34" charset="0"/>
              </a:rPr>
              <a:t>:</a:t>
            </a:r>
            <a:endParaRPr lang="ru-RU" sz="2400" b="1" dirty="0">
              <a:solidFill>
                <a:schemeClr val="tx1"/>
              </a:solidFill>
              <a:effectLst/>
              <a:latin typeface="Calibri Light" panose="020F0302020204030204" pitchFamily="34" charset="0"/>
              <a:cs typeface="Calibri Light" panose="020F0302020204030204" pitchFamily="34" charset="0"/>
            </a:endParaRPr>
          </a:p>
          <a:p>
            <a:pPr marL="0" marR="0" algn="just">
              <a:lnSpc>
                <a:spcPct val="140000"/>
              </a:lnSpc>
              <a:spcBef>
                <a:spcPts val="1800"/>
              </a:spcBef>
              <a:spcAft>
                <a:spcPts val="1800"/>
              </a:spcAft>
            </a:pPr>
            <a:r>
              <a:rPr lang="ru-RU" sz="2000" b="1" dirty="0">
                <a:solidFill>
                  <a:schemeClr val="tx1"/>
                </a:solidFill>
                <a:effectLst/>
                <a:latin typeface="Calibri Light" panose="020F0302020204030204" pitchFamily="34" charset="0"/>
                <a:ea typeface="Nunito"/>
                <a:cs typeface="Calibri Light" panose="020F0302020204030204" pitchFamily="34" charset="0"/>
              </a:rPr>
              <a:t>Time </a:t>
            </a:r>
            <a:r>
              <a:rPr lang="ru-RU" sz="2000" b="1"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of</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Insertion</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Sort</a:t>
            </a:r>
            <a:endParaRPr lang="ru-RU" sz="2000" b="1" dirty="0">
              <a:solidFill>
                <a:schemeClr val="tx1"/>
              </a:solidFill>
              <a:effectLst/>
              <a:latin typeface="Calibri Light" panose="020F0302020204030204" pitchFamily="34" charset="0"/>
              <a:cs typeface="Calibri Light" panose="020F0302020204030204" pitchFamily="34" charset="0"/>
            </a:endParaRPr>
          </a:p>
          <a:p>
            <a:pPr marL="342900" marR="0" lvl="0" indent="-342900">
              <a:lnSpc>
                <a:spcPct val="157000"/>
              </a:lnSpc>
              <a:spcBef>
                <a:spcPts val="0"/>
              </a:spcBef>
              <a:spcAft>
                <a:spcPts val="0"/>
              </a:spcAft>
              <a:buClr>
                <a:srgbClr val="273239"/>
              </a:buClr>
              <a:buSzPts val="1300"/>
              <a:buFont typeface="Arial" panose="020B0604020202020204" pitchFamily="34" charset="0"/>
              <a:buChar char="●"/>
            </a:pP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The </a:t>
            </a:r>
            <a:r>
              <a:rPr lang="ru-RU" sz="1800" b="1" u="none" strike="noStrike" dirty="0" err="1">
                <a:solidFill>
                  <a:schemeClr val="tx1"/>
                </a:solidFill>
                <a:effectLst/>
                <a:latin typeface="Calibri Light" panose="020F0302020204030204" pitchFamily="34" charset="0"/>
                <a:ea typeface="Nunito"/>
                <a:cs typeface="Calibri Light" panose="020F0302020204030204" pitchFamily="34" charset="0"/>
              </a:rPr>
              <a:t>worst-case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time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of</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the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Insertion</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sort</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is</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a:solidFill>
                  <a:schemeClr val="tx1"/>
                </a:solidFill>
                <a:effectLst/>
                <a:latin typeface="Calibri Light" panose="020F0302020204030204" pitchFamily="34" charset="0"/>
                <a:ea typeface="Nunito"/>
                <a:cs typeface="Calibri Light" panose="020F0302020204030204" pitchFamily="34" charset="0"/>
              </a:rPr>
              <a:t>O(N^2)</a:t>
            </a:r>
            <a:endParaRPr lang="ru-RU" sz="1600" u="none" strike="noStrike" dirty="0">
              <a:solidFill>
                <a:schemeClr val="tx1"/>
              </a:solidFill>
              <a:effectLst/>
              <a:latin typeface="Calibri Light" panose="020F0302020204030204" pitchFamily="34" charset="0"/>
              <a:ea typeface="Nunito"/>
              <a:cs typeface="Calibri Light" panose="020F0302020204030204" pitchFamily="34" charset="0"/>
            </a:endParaRPr>
          </a:p>
          <a:p>
            <a:pPr marL="342900" marR="0" lvl="0" indent="-342900">
              <a:lnSpc>
                <a:spcPct val="157000"/>
              </a:lnSpc>
              <a:spcBef>
                <a:spcPts val="0"/>
              </a:spcBef>
              <a:spcAft>
                <a:spcPts val="0"/>
              </a:spcAft>
              <a:buClr>
                <a:srgbClr val="273239"/>
              </a:buClr>
              <a:buSzPts val="1300"/>
              <a:buFont typeface="Arial" panose="020B0604020202020204" pitchFamily="34" charset="0"/>
              <a:buChar char="●"/>
            </a:pP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The </a:t>
            </a:r>
            <a:r>
              <a:rPr lang="ru-RU" sz="1800" b="1" u="none" strike="noStrike" dirty="0" err="1">
                <a:solidFill>
                  <a:schemeClr val="tx1"/>
                </a:solidFill>
                <a:effectLst/>
                <a:latin typeface="Calibri Light" panose="020F0302020204030204" pitchFamily="34" charset="0"/>
                <a:ea typeface="Nunito"/>
                <a:cs typeface="Calibri Light" panose="020F0302020204030204" pitchFamily="34" charset="0"/>
              </a:rPr>
              <a:t>average</a:t>
            </a:r>
            <a:r>
              <a:rPr lang="ru-RU" sz="1800" b="1"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err="1">
                <a:solidFill>
                  <a:schemeClr val="tx1"/>
                </a:solidFill>
                <a:effectLst/>
                <a:latin typeface="Calibri Light" panose="020F0302020204030204" pitchFamily="34" charset="0"/>
                <a:ea typeface="Nunito"/>
                <a:cs typeface="Calibri Light" panose="020F0302020204030204" pitchFamily="34" charset="0"/>
              </a:rPr>
              <a:t>case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time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of</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the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Insertion</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sort</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is</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a:solidFill>
                  <a:schemeClr val="tx1"/>
                </a:solidFill>
                <a:effectLst/>
                <a:latin typeface="Calibri Light" panose="020F0302020204030204" pitchFamily="34" charset="0"/>
                <a:ea typeface="Nunito"/>
                <a:cs typeface="Calibri Light" panose="020F0302020204030204" pitchFamily="34" charset="0"/>
              </a:rPr>
              <a:t>O(N^2)</a:t>
            </a:r>
            <a:endParaRPr lang="ru-RU" sz="1600" u="none" strike="noStrike" dirty="0">
              <a:solidFill>
                <a:schemeClr val="tx1"/>
              </a:solidFill>
              <a:effectLst/>
              <a:latin typeface="Calibri Light" panose="020F0302020204030204" pitchFamily="34" charset="0"/>
              <a:ea typeface="Nunito"/>
              <a:cs typeface="Calibri Light" panose="020F0302020204030204" pitchFamily="34" charset="0"/>
            </a:endParaRPr>
          </a:p>
          <a:p>
            <a:pPr marL="342900" marR="0" lvl="0" indent="-342900">
              <a:lnSpc>
                <a:spcPct val="157000"/>
              </a:lnSpc>
              <a:spcBef>
                <a:spcPts val="0"/>
              </a:spcBef>
              <a:spcAft>
                <a:spcPts val="1800"/>
              </a:spcAft>
              <a:buClr>
                <a:srgbClr val="273239"/>
              </a:buClr>
              <a:buSzPts val="1300"/>
              <a:buFont typeface="Arial" panose="020B0604020202020204" pitchFamily="34" charset="0"/>
              <a:buChar char="●"/>
            </a:pP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The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time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of</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the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err="1">
                <a:solidFill>
                  <a:schemeClr val="tx1"/>
                </a:solidFill>
                <a:effectLst/>
                <a:latin typeface="Calibri Light" panose="020F0302020204030204" pitchFamily="34" charset="0"/>
                <a:ea typeface="Nunito"/>
                <a:cs typeface="Calibri Light" panose="020F0302020204030204" pitchFamily="34" charset="0"/>
              </a:rPr>
              <a:t>best</a:t>
            </a:r>
            <a:r>
              <a:rPr lang="ru-RU" sz="1800" b="1"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err="1">
                <a:solidFill>
                  <a:schemeClr val="tx1"/>
                </a:solidFill>
                <a:effectLst/>
                <a:latin typeface="Calibri Light" panose="020F0302020204030204" pitchFamily="34" charset="0"/>
                <a:ea typeface="Nunito"/>
                <a:cs typeface="Calibri Light" panose="020F0302020204030204" pitchFamily="34" charset="0"/>
              </a:rPr>
              <a:t>case</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u="none" strike="noStrike" dirty="0" err="1">
                <a:solidFill>
                  <a:schemeClr val="tx1"/>
                </a:solidFill>
                <a:effectLst/>
                <a:latin typeface="Calibri Light" panose="020F0302020204030204" pitchFamily="34" charset="0"/>
                <a:ea typeface="Nunito"/>
                <a:cs typeface="Calibri Light" panose="020F0302020204030204" pitchFamily="34" charset="0"/>
              </a:rPr>
              <a:t>is</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 </a:t>
            </a:r>
            <a:r>
              <a:rPr lang="ru-RU" sz="1800" b="1" u="none" strike="noStrike" dirty="0">
                <a:solidFill>
                  <a:schemeClr val="tx1"/>
                </a:solidFill>
                <a:effectLst/>
                <a:latin typeface="Calibri Light" panose="020F0302020204030204" pitchFamily="34" charset="0"/>
                <a:ea typeface="Nunito"/>
                <a:cs typeface="Calibri Light" panose="020F0302020204030204" pitchFamily="34" charset="0"/>
              </a:rPr>
              <a:t>O(N)</a:t>
            </a:r>
            <a:r>
              <a:rPr lang="ru-RU" sz="1800" u="none" strike="noStrike" dirty="0">
                <a:solidFill>
                  <a:schemeClr val="tx1"/>
                </a:solidFill>
                <a:effectLst/>
                <a:latin typeface="Calibri Light" panose="020F0302020204030204" pitchFamily="34" charset="0"/>
                <a:ea typeface="Nunito"/>
                <a:cs typeface="Calibri Light" panose="020F0302020204030204" pitchFamily="34" charset="0"/>
              </a:rPr>
              <a:t>.</a:t>
            </a:r>
            <a:endParaRPr lang="ru-RU" sz="1600" u="none" strike="noStrike" dirty="0">
              <a:solidFill>
                <a:schemeClr val="tx1"/>
              </a:solidFill>
              <a:effectLst/>
              <a:latin typeface="Calibri Light" panose="020F0302020204030204" pitchFamily="34" charset="0"/>
              <a:ea typeface="Nunito"/>
              <a:cs typeface="Calibri Light" panose="020F0302020204030204" pitchFamily="34" charset="0"/>
            </a:endParaRPr>
          </a:p>
          <a:p>
            <a:pPr marL="0" marR="0" algn="just">
              <a:lnSpc>
                <a:spcPct val="140000"/>
              </a:lnSpc>
              <a:spcBef>
                <a:spcPts val="1800"/>
              </a:spcBef>
              <a:spcAft>
                <a:spcPts val="1800"/>
              </a:spcAft>
            </a:pPr>
            <a:r>
              <a:rPr lang="ru-RU" sz="2000" b="1" dirty="0">
                <a:solidFill>
                  <a:schemeClr val="tx1"/>
                </a:solidFill>
                <a:effectLst/>
                <a:latin typeface="Calibri Light" panose="020F0302020204030204" pitchFamily="34" charset="0"/>
                <a:ea typeface="Nunito"/>
                <a:cs typeface="Calibri Light" panose="020F0302020204030204" pitchFamily="34" charset="0"/>
              </a:rPr>
              <a:t>Space </a:t>
            </a:r>
            <a:r>
              <a:rPr lang="ru-RU" sz="2000" b="1"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of</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Insertion</a:t>
            </a:r>
            <a:r>
              <a:rPr lang="ru-RU" sz="2000" b="1" dirty="0">
                <a:solidFill>
                  <a:schemeClr val="tx1"/>
                </a:solidFill>
                <a:effectLst/>
                <a:latin typeface="Calibri Light" panose="020F0302020204030204" pitchFamily="34" charset="0"/>
                <a:ea typeface="Nunito"/>
                <a:cs typeface="Calibri Light" panose="020F0302020204030204" pitchFamily="34" charset="0"/>
              </a:rPr>
              <a:t> </a:t>
            </a:r>
            <a:r>
              <a:rPr lang="ru-RU" sz="2000" b="1" dirty="0" err="1">
                <a:solidFill>
                  <a:schemeClr val="tx1"/>
                </a:solidFill>
                <a:effectLst/>
                <a:latin typeface="Calibri Light" panose="020F0302020204030204" pitchFamily="34" charset="0"/>
                <a:ea typeface="Nunito"/>
                <a:cs typeface="Calibri Light" panose="020F0302020204030204" pitchFamily="34" charset="0"/>
              </a:rPr>
              <a:t>Sort</a:t>
            </a:r>
            <a:endParaRPr lang="ru-RU" sz="2000" b="1" dirty="0">
              <a:solidFill>
                <a:schemeClr val="tx1"/>
              </a:solidFill>
              <a:effectLst/>
              <a:latin typeface="Calibri Light" panose="020F0302020204030204" pitchFamily="34" charset="0"/>
              <a:cs typeface="Calibri Light" panose="020F0302020204030204" pitchFamily="34" charset="0"/>
            </a:endParaRPr>
          </a:p>
          <a:p>
            <a:pPr marL="0" marR="0" algn="just">
              <a:lnSpc>
                <a:spcPct val="140000"/>
              </a:lnSpc>
              <a:spcBef>
                <a:spcPts val="0"/>
              </a:spcBef>
              <a:spcAft>
                <a:spcPts val="800"/>
              </a:spcAft>
            </a:pPr>
            <a:r>
              <a:rPr lang="ru-RU" sz="1800" dirty="0">
                <a:solidFill>
                  <a:schemeClr val="tx1"/>
                </a:solidFill>
                <a:effectLst/>
                <a:latin typeface="Calibri Light" panose="020F0302020204030204" pitchFamily="34" charset="0"/>
                <a:ea typeface="Nunito"/>
                <a:cs typeface="Calibri Light" panose="020F0302020204030204" pitchFamily="34" charset="0"/>
              </a:rPr>
              <a:t>The </a:t>
            </a:r>
            <a:r>
              <a:rPr lang="ru-RU" sz="1800" dirty="0" err="1">
                <a:solidFill>
                  <a:schemeClr val="tx1"/>
                </a:solidFill>
                <a:effectLst/>
                <a:latin typeface="Calibri Light" panose="020F0302020204030204" pitchFamily="34" charset="0"/>
                <a:ea typeface="Nunito"/>
                <a:cs typeface="Calibri Light" panose="020F0302020204030204" pitchFamily="34" charset="0"/>
              </a:rPr>
              <a:t>auxiliary</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space</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complexity</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of</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Insertion</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Sort</a:t>
            </a:r>
            <a:r>
              <a:rPr lang="ru-RU" sz="1800" dirty="0">
                <a:solidFill>
                  <a:schemeClr val="tx1"/>
                </a:solidFill>
                <a:effectLst/>
                <a:latin typeface="Calibri Light" panose="020F0302020204030204" pitchFamily="34" charset="0"/>
                <a:ea typeface="Nunito"/>
                <a:cs typeface="Calibri Light" panose="020F0302020204030204" pitchFamily="34" charset="0"/>
              </a:rPr>
              <a:t> </a:t>
            </a:r>
            <a:r>
              <a:rPr lang="ru-RU" sz="1800" dirty="0" err="1">
                <a:solidFill>
                  <a:schemeClr val="tx1"/>
                </a:solidFill>
                <a:effectLst/>
                <a:latin typeface="Calibri Light" panose="020F0302020204030204" pitchFamily="34" charset="0"/>
                <a:ea typeface="Nunito"/>
                <a:cs typeface="Calibri Light" panose="020F0302020204030204" pitchFamily="34" charset="0"/>
              </a:rPr>
              <a:t>is</a:t>
            </a:r>
            <a:r>
              <a:rPr lang="ru-RU" sz="1800" b="1" dirty="0">
                <a:solidFill>
                  <a:schemeClr val="tx1"/>
                </a:solidFill>
                <a:effectLst/>
                <a:latin typeface="Calibri Light" panose="020F0302020204030204" pitchFamily="34" charset="0"/>
                <a:ea typeface="Nunito"/>
                <a:cs typeface="Calibri Light" panose="020F0302020204030204" pitchFamily="34" charset="0"/>
              </a:rPr>
              <a:t> O(1)</a:t>
            </a:r>
            <a:endParaRPr lang="ru-RU" sz="1600" dirty="0">
              <a:solidFill>
                <a:schemeClr val="tx1"/>
              </a:solidFill>
              <a:effectLst/>
              <a:latin typeface="Calibri Light" panose="020F0302020204030204" pitchFamily="34" charset="0"/>
              <a:ea typeface="Arial" panose="020B0604020202020204" pitchFamily="34" charset="0"/>
              <a:cs typeface="Calibri Light" panose="020F03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6" name="Google Shape;1836;p60"/>
          <p:cNvSpPr/>
          <p:nvPr/>
        </p:nvSpPr>
        <p:spPr>
          <a:xfrm rot="7198898">
            <a:off x="236368" y="2998022"/>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D60F3E68-0192-CF3C-4941-391431C6A989}"/>
              </a:ext>
            </a:extLst>
          </p:cNvPr>
          <p:cNvSpPr txBox="1"/>
          <p:nvPr/>
        </p:nvSpPr>
        <p:spPr>
          <a:xfrm>
            <a:off x="591524" y="61539"/>
            <a:ext cx="6741519" cy="4564904"/>
          </a:xfrm>
          <a:prstGeom prst="rect">
            <a:avLst/>
          </a:prstGeom>
          <a:noFill/>
        </p:spPr>
        <p:txBody>
          <a:bodyPr wrap="square">
            <a:spAutoFit/>
          </a:bodyPr>
          <a:lstStyle/>
          <a:p>
            <a:pPr marL="0" marR="0" algn="just">
              <a:lnSpc>
                <a:spcPct val="115000"/>
              </a:lnSpc>
              <a:spcBef>
                <a:spcPts val="0"/>
              </a:spcBef>
              <a:spcAft>
                <a:spcPts val="2400"/>
              </a:spcAft>
            </a:pPr>
            <a:r>
              <a:rPr lang="ru-RU" sz="1600" b="1"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PSEUDO CODE</a:t>
            </a:r>
            <a:endParaRPr lang="ru-RU" sz="1100" dirty="0">
              <a:solidFill>
                <a:schemeClr val="tx1"/>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2400"/>
              </a:spcAft>
            </a:pP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Initialize</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n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Length</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of</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InsertionSort</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n){</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for</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i = 1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to</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n - 1 {</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value</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[i]</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i</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while</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&gt; 0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and</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- 1] &gt;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value</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- 1]</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- 1  }</a:t>
            </a:r>
            <a:endParaRPr lang="ru-RU" sz="1100" b="1" dirty="0">
              <a:solidFill>
                <a:schemeClr val="tx1"/>
              </a:solidFill>
              <a:effectLst/>
              <a:latin typeface="Arial Black" panose="020B0A04020102020204" pitchFamily="34" charset="0"/>
              <a:ea typeface="Arial" panose="020B0604020202020204" pitchFamily="34" charset="0"/>
            </a:endParaRPr>
          </a:p>
          <a:p>
            <a:pPr marL="0" marR="0" algn="just">
              <a:lnSpc>
                <a:spcPct val="115000"/>
              </a:lnSpc>
              <a:spcBef>
                <a:spcPts val="0"/>
              </a:spcBef>
              <a:spcAft>
                <a:spcPts val="2400"/>
              </a:spcAft>
            </a:pP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Array</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position</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r>
              <a:rPr lang="ru-RU" sz="900" b="1" dirty="0" err="1">
                <a:solidFill>
                  <a:schemeClr val="tx1"/>
                </a:solidFill>
                <a:effectLst/>
                <a:latin typeface="Arial Black" panose="020B0A04020102020204" pitchFamily="34" charset="0"/>
                <a:ea typeface="Verdana" panose="020B0604030504040204" pitchFamily="34" charset="0"/>
                <a:cs typeface="Verdana" panose="020B0604030504040204" pitchFamily="34" charset="0"/>
              </a:rPr>
              <a:t>value</a:t>
            </a:r>
            <a:r>
              <a:rPr lang="ru-RU" sz="900" b="1" dirty="0">
                <a:solidFill>
                  <a:schemeClr val="tx1"/>
                </a:solidFill>
                <a:effectLst/>
                <a:latin typeface="Arial Black" panose="020B0A04020102020204" pitchFamily="34" charset="0"/>
                <a:ea typeface="Verdana" panose="020B0604030504040204" pitchFamily="34" charset="0"/>
                <a:cs typeface="Verdana" panose="020B0604030504040204" pitchFamily="34" charset="0"/>
              </a:rPr>
              <a:t>  }  }</a:t>
            </a:r>
            <a:endParaRPr lang="ru-RU" sz="2000" b="1" dirty="0">
              <a:solidFill>
                <a:schemeClr val="tx1"/>
              </a:solidFill>
              <a:effectLst/>
              <a:latin typeface="Arial Black" panose="020B0A04020102020204" pitchFamily="34" charset="0"/>
              <a:ea typeface="Arial" panose="020B0604020202020204" pitchFamily="34" charset="0"/>
            </a:endParaRPr>
          </a:p>
        </p:txBody>
      </p:sp>
      <p:pic>
        <p:nvPicPr>
          <p:cNvPr id="20" name="Picture 19">
            <a:extLst>
              <a:ext uri="{FF2B5EF4-FFF2-40B4-BE49-F238E27FC236}">
                <a16:creationId xmlns:a16="http://schemas.microsoft.com/office/drawing/2014/main" id="{0B84CB40-AE54-4280-17C7-3A2A3E174A85}"/>
              </a:ext>
            </a:extLst>
          </p:cNvPr>
          <p:cNvPicPr>
            <a:picLocks noChangeAspect="1"/>
          </p:cNvPicPr>
          <p:nvPr/>
        </p:nvPicPr>
        <p:blipFill rotWithShape="1">
          <a:blip r:embed="rId3"/>
          <a:srcRect l="4984" t="19505" r="42470" b="20951"/>
          <a:stretch/>
        </p:blipFill>
        <p:spPr>
          <a:xfrm>
            <a:off x="4229417" y="867465"/>
            <a:ext cx="4914583" cy="316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DD2CBA8E-3AE1-B422-3170-4A2973D5F2EB}"/>
              </a:ext>
            </a:extLst>
          </p:cNvPr>
          <p:cNvSpPr>
            <a:spLocks noGrp="1"/>
          </p:cNvSpPr>
          <p:nvPr>
            <p:ph type="title"/>
          </p:nvPr>
        </p:nvSpPr>
        <p:spPr>
          <a:xfrm>
            <a:off x="464505" y="553450"/>
            <a:ext cx="3973017" cy="3555706"/>
          </a:xfrm>
        </p:spPr>
        <p:txBody>
          <a:bodyPr/>
          <a:lstStyle/>
          <a:p>
            <a:r>
              <a:rPr lang="en-US" sz="6600" dirty="0"/>
              <a:t>Code of </a:t>
            </a:r>
            <a:br>
              <a:rPr lang="en-US" sz="6600" dirty="0"/>
            </a:br>
            <a:r>
              <a:rPr lang="en-US" sz="6600" dirty="0"/>
              <a:t>Insertion Sort </a:t>
            </a:r>
            <a:endParaRPr lang="ru-RU" sz="6600" dirty="0"/>
          </a:p>
        </p:txBody>
      </p:sp>
      <p:grpSp>
        <p:nvGrpSpPr>
          <p:cNvPr id="2" name="Google Shape;1623;p57">
            <a:extLst>
              <a:ext uri="{FF2B5EF4-FFF2-40B4-BE49-F238E27FC236}">
                <a16:creationId xmlns:a16="http://schemas.microsoft.com/office/drawing/2014/main" id="{64E619CE-030F-A709-F08D-B9EF4C317E05}"/>
              </a:ext>
            </a:extLst>
          </p:cNvPr>
          <p:cNvGrpSpPr/>
          <p:nvPr/>
        </p:nvGrpSpPr>
        <p:grpSpPr>
          <a:xfrm>
            <a:off x="5942362" y="-191616"/>
            <a:ext cx="3660264" cy="3454307"/>
            <a:chOff x="706040" y="883365"/>
            <a:chExt cx="3660264" cy="3454307"/>
          </a:xfrm>
        </p:grpSpPr>
        <p:sp>
          <p:nvSpPr>
            <p:cNvPr id="4" name="Google Shape;1624;p57">
              <a:extLst>
                <a:ext uri="{FF2B5EF4-FFF2-40B4-BE49-F238E27FC236}">
                  <a16:creationId xmlns:a16="http://schemas.microsoft.com/office/drawing/2014/main" id="{E933B720-F2BB-0C64-C931-50D9D8E8E908}"/>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625;p57">
              <a:extLst>
                <a:ext uri="{FF2B5EF4-FFF2-40B4-BE49-F238E27FC236}">
                  <a16:creationId xmlns:a16="http://schemas.microsoft.com/office/drawing/2014/main" id="{16569961-AAF7-A830-2BE8-7654C936659D}"/>
                </a:ext>
              </a:extLst>
            </p:cNvPr>
            <p:cNvGrpSpPr/>
            <p:nvPr/>
          </p:nvGrpSpPr>
          <p:grpSpPr>
            <a:xfrm flipH="1">
              <a:off x="3131991" y="2597216"/>
              <a:ext cx="858975" cy="300968"/>
              <a:chOff x="2271950" y="2722775"/>
              <a:chExt cx="575875" cy="201775"/>
            </a:xfrm>
          </p:grpSpPr>
          <p:sp>
            <p:nvSpPr>
              <p:cNvPr id="1858" name="Google Shape;1626;p57">
                <a:extLst>
                  <a:ext uri="{FF2B5EF4-FFF2-40B4-BE49-F238E27FC236}">
                    <a16:creationId xmlns:a16="http://schemas.microsoft.com/office/drawing/2014/main" id="{88A80AD7-0144-0BC6-C4BC-7B0765120837}"/>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627;p57">
                <a:extLst>
                  <a:ext uri="{FF2B5EF4-FFF2-40B4-BE49-F238E27FC236}">
                    <a16:creationId xmlns:a16="http://schemas.microsoft.com/office/drawing/2014/main" id="{7777CF67-4975-D94A-7D4E-052CCAF84338}"/>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628;p57">
                <a:extLst>
                  <a:ext uri="{FF2B5EF4-FFF2-40B4-BE49-F238E27FC236}">
                    <a16:creationId xmlns:a16="http://schemas.microsoft.com/office/drawing/2014/main" id="{26139914-8AC4-327B-A810-64D0FADF6D10}"/>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629;p57">
                <a:extLst>
                  <a:ext uri="{FF2B5EF4-FFF2-40B4-BE49-F238E27FC236}">
                    <a16:creationId xmlns:a16="http://schemas.microsoft.com/office/drawing/2014/main" id="{DD4EBF75-BFA3-D0D2-3731-66C8DE5ED47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630;p57">
                <a:extLst>
                  <a:ext uri="{FF2B5EF4-FFF2-40B4-BE49-F238E27FC236}">
                    <a16:creationId xmlns:a16="http://schemas.microsoft.com/office/drawing/2014/main" id="{477DA4F7-F500-15C5-A46C-FD8761CE2DC1}"/>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631;p57">
              <a:extLst>
                <a:ext uri="{FF2B5EF4-FFF2-40B4-BE49-F238E27FC236}">
                  <a16:creationId xmlns:a16="http://schemas.microsoft.com/office/drawing/2014/main" id="{AC1EF953-4E15-A7C3-B4A6-EB7056F40B14}"/>
                </a:ext>
              </a:extLst>
            </p:cNvPr>
            <p:cNvGrpSpPr/>
            <p:nvPr/>
          </p:nvGrpSpPr>
          <p:grpSpPr>
            <a:xfrm>
              <a:off x="1142462" y="1564560"/>
              <a:ext cx="2338579" cy="2014767"/>
              <a:chOff x="4546896" y="1377977"/>
              <a:chExt cx="2655063" cy="2287429"/>
            </a:xfrm>
          </p:grpSpPr>
          <p:sp>
            <p:nvSpPr>
              <p:cNvPr id="39" name="Google Shape;1632;p57">
                <a:extLst>
                  <a:ext uri="{FF2B5EF4-FFF2-40B4-BE49-F238E27FC236}">
                    <a16:creationId xmlns:a16="http://schemas.microsoft.com/office/drawing/2014/main" id="{F937C525-CA64-6525-98D4-BFE3D4257107}"/>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33;p57">
                <a:extLst>
                  <a:ext uri="{FF2B5EF4-FFF2-40B4-BE49-F238E27FC236}">
                    <a16:creationId xmlns:a16="http://schemas.microsoft.com/office/drawing/2014/main" id="{4395206D-82E8-E969-39BB-6DCEBA1BB729}"/>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34;p57">
                <a:extLst>
                  <a:ext uri="{FF2B5EF4-FFF2-40B4-BE49-F238E27FC236}">
                    <a16:creationId xmlns:a16="http://schemas.microsoft.com/office/drawing/2014/main" id="{8949FA19-4259-A597-7715-19E347727195}"/>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35;p57">
                <a:extLst>
                  <a:ext uri="{FF2B5EF4-FFF2-40B4-BE49-F238E27FC236}">
                    <a16:creationId xmlns:a16="http://schemas.microsoft.com/office/drawing/2014/main" id="{B4970E9B-DA98-B5B7-5737-375A39613C0F}"/>
                  </a:ext>
                </a:extLst>
              </p:cNvPr>
              <p:cNvSpPr/>
              <p:nvPr/>
            </p:nvSpPr>
            <p:spPr>
              <a:xfrm>
                <a:off x="4546896" y="1442009"/>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36;p57">
                <a:extLst>
                  <a:ext uri="{FF2B5EF4-FFF2-40B4-BE49-F238E27FC236}">
                    <a16:creationId xmlns:a16="http://schemas.microsoft.com/office/drawing/2014/main" id="{61D671F1-737D-09A8-8A43-DFCE78EBD6AF}"/>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37;p57">
                <a:extLst>
                  <a:ext uri="{FF2B5EF4-FFF2-40B4-BE49-F238E27FC236}">
                    <a16:creationId xmlns:a16="http://schemas.microsoft.com/office/drawing/2014/main" id="{687F38CC-F5DC-FAB9-DD38-DAABBB1E9C93}"/>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38;p57">
                <a:extLst>
                  <a:ext uri="{FF2B5EF4-FFF2-40B4-BE49-F238E27FC236}">
                    <a16:creationId xmlns:a16="http://schemas.microsoft.com/office/drawing/2014/main" id="{5F6BFC1F-F28C-B1E3-F035-B57D9C8E1315}"/>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39;p57">
                <a:extLst>
                  <a:ext uri="{FF2B5EF4-FFF2-40B4-BE49-F238E27FC236}">
                    <a16:creationId xmlns:a16="http://schemas.microsoft.com/office/drawing/2014/main" id="{922F9D7D-8964-10E2-92E5-CF454940F042}"/>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40;p57">
                <a:extLst>
                  <a:ext uri="{FF2B5EF4-FFF2-40B4-BE49-F238E27FC236}">
                    <a16:creationId xmlns:a16="http://schemas.microsoft.com/office/drawing/2014/main" id="{331B2CCC-DC44-8495-9615-BC0A491E0529}"/>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41;p57">
                <a:extLst>
                  <a:ext uri="{FF2B5EF4-FFF2-40B4-BE49-F238E27FC236}">
                    <a16:creationId xmlns:a16="http://schemas.microsoft.com/office/drawing/2014/main" id="{81FEFEFB-CD80-7319-A4B5-5465F70C4511}"/>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42;p57">
                <a:extLst>
                  <a:ext uri="{FF2B5EF4-FFF2-40B4-BE49-F238E27FC236}">
                    <a16:creationId xmlns:a16="http://schemas.microsoft.com/office/drawing/2014/main" id="{518D2933-4BA6-1C4A-3A3A-48DCECFBA06C}"/>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43;p57">
                <a:extLst>
                  <a:ext uri="{FF2B5EF4-FFF2-40B4-BE49-F238E27FC236}">
                    <a16:creationId xmlns:a16="http://schemas.microsoft.com/office/drawing/2014/main" id="{4DC93334-9161-FB19-BEA3-34789FC9FCBA}"/>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644;p57">
                <a:extLst>
                  <a:ext uri="{FF2B5EF4-FFF2-40B4-BE49-F238E27FC236}">
                    <a16:creationId xmlns:a16="http://schemas.microsoft.com/office/drawing/2014/main" id="{C43619C6-50B7-0BB3-B8A9-4F72CA740F3D}"/>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45;p57">
                <a:extLst>
                  <a:ext uri="{FF2B5EF4-FFF2-40B4-BE49-F238E27FC236}">
                    <a16:creationId xmlns:a16="http://schemas.microsoft.com/office/drawing/2014/main" id="{DE289A2D-575F-A818-9562-A4584163A249}"/>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46;p57">
                <a:extLst>
                  <a:ext uri="{FF2B5EF4-FFF2-40B4-BE49-F238E27FC236}">
                    <a16:creationId xmlns:a16="http://schemas.microsoft.com/office/drawing/2014/main" id="{43D4D719-4EA3-4F9C-E112-AD754BBA7F34}"/>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47;p57">
                <a:extLst>
                  <a:ext uri="{FF2B5EF4-FFF2-40B4-BE49-F238E27FC236}">
                    <a16:creationId xmlns:a16="http://schemas.microsoft.com/office/drawing/2014/main" id="{ECE60F05-8BAD-582C-0D97-F2A645DBC0F5}"/>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48;p57">
                <a:extLst>
                  <a:ext uri="{FF2B5EF4-FFF2-40B4-BE49-F238E27FC236}">
                    <a16:creationId xmlns:a16="http://schemas.microsoft.com/office/drawing/2014/main" id="{4473C54D-3159-1367-B464-425AD3D64A3F}"/>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49;p57">
                <a:extLst>
                  <a:ext uri="{FF2B5EF4-FFF2-40B4-BE49-F238E27FC236}">
                    <a16:creationId xmlns:a16="http://schemas.microsoft.com/office/drawing/2014/main" id="{5DF6EE97-3380-C8B2-FBD4-86C34AF4EF71}"/>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50;p57">
                <a:extLst>
                  <a:ext uri="{FF2B5EF4-FFF2-40B4-BE49-F238E27FC236}">
                    <a16:creationId xmlns:a16="http://schemas.microsoft.com/office/drawing/2014/main" id="{125E3510-25B9-65E3-6619-1B056B75E6DB}"/>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51;p57">
                <a:extLst>
                  <a:ext uri="{FF2B5EF4-FFF2-40B4-BE49-F238E27FC236}">
                    <a16:creationId xmlns:a16="http://schemas.microsoft.com/office/drawing/2014/main" id="{7D146965-07F4-C263-96E4-7F7246542AFC}"/>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52;p57">
                <a:extLst>
                  <a:ext uri="{FF2B5EF4-FFF2-40B4-BE49-F238E27FC236}">
                    <a16:creationId xmlns:a16="http://schemas.microsoft.com/office/drawing/2014/main" id="{664EBDCC-0E9F-8490-6257-0B03D20266B1}"/>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53;p57">
                <a:extLst>
                  <a:ext uri="{FF2B5EF4-FFF2-40B4-BE49-F238E27FC236}">
                    <a16:creationId xmlns:a16="http://schemas.microsoft.com/office/drawing/2014/main" id="{A36900DC-D38C-01B9-9104-D62AD24E94E0}"/>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54;p57">
                <a:extLst>
                  <a:ext uri="{FF2B5EF4-FFF2-40B4-BE49-F238E27FC236}">
                    <a16:creationId xmlns:a16="http://schemas.microsoft.com/office/drawing/2014/main" id="{69CEF023-8244-3FA4-E4EF-C7BC480ABF22}"/>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55;p57">
                <a:extLst>
                  <a:ext uri="{FF2B5EF4-FFF2-40B4-BE49-F238E27FC236}">
                    <a16:creationId xmlns:a16="http://schemas.microsoft.com/office/drawing/2014/main" id="{17022A0A-8070-B1E5-1746-5B39C3C87954}"/>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56;p57">
                <a:extLst>
                  <a:ext uri="{FF2B5EF4-FFF2-40B4-BE49-F238E27FC236}">
                    <a16:creationId xmlns:a16="http://schemas.microsoft.com/office/drawing/2014/main" id="{196AFAC6-A2A3-AFF4-3789-498F28CE9803}"/>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657;p57">
                <a:extLst>
                  <a:ext uri="{FF2B5EF4-FFF2-40B4-BE49-F238E27FC236}">
                    <a16:creationId xmlns:a16="http://schemas.microsoft.com/office/drawing/2014/main" id="{6D9C17B8-0C2C-F9E9-6B66-1BD9509CB46C}"/>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658;p57">
                <a:extLst>
                  <a:ext uri="{FF2B5EF4-FFF2-40B4-BE49-F238E27FC236}">
                    <a16:creationId xmlns:a16="http://schemas.microsoft.com/office/drawing/2014/main" id="{89E15DEE-3B44-F87E-DF1F-C8A3DAA69271}"/>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1659;p57">
              <a:extLst>
                <a:ext uri="{FF2B5EF4-FFF2-40B4-BE49-F238E27FC236}">
                  <a16:creationId xmlns:a16="http://schemas.microsoft.com/office/drawing/2014/main" id="{2C32CAAF-E4F7-C9F1-FC7D-D7328F4274B5}"/>
                </a:ext>
              </a:extLst>
            </p:cNvPr>
            <p:cNvGrpSpPr/>
            <p:nvPr/>
          </p:nvGrpSpPr>
          <p:grpSpPr>
            <a:xfrm flipH="1">
              <a:off x="706040" y="2032134"/>
              <a:ext cx="1068760" cy="1547196"/>
              <a:chOff x="-1602050" y="2114015"/>
              <a:chExt cx="1213397" cy="1756580"/>
            </a:xfrm>
          </p:grpSpPr>
          <p:sp>
            <p:nvSpPr>
              <p:cNvPr id="33" name="Google Shape;1660;p57">
                <a:extLst>
                  <a:ext uri="{FF2B5EF4-FFF2-40B4-BE49-F238E27FC236}">
                    <a16:creationId xmlns:a16="http://schemas.microsoft.com/office/drawing/2014/main" id="{9650172E-B0C6-6191-9381-E4275FB3472A}"/>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61;p57">
                <a:extLst>
                  <a:ext uri="{FF2B5EF4-FFF2-40B4-BE49-F238E27FC236}">
                    <a16:creationId xmlns:a16="http://schemas.microsoft.com/office/drawing/2014/main" id="{BC4C9F9C-8D39-C33D-0926-48100CB8311D}"/>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62;p57">
                <a:extLst>
                  <a:ext uri="{FF2B5EF4-FFF2-40B4-BE49-F238E27FC236}">
                    <a16:creationId xmlns:a16="http://schemas.microsoft.com/office/drawing/2014/main" id="{04051792-7EF8-0EED-C486-EC52A897703D}"/>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63;p57">
                <a:extLst>
                  <a:ext uri="{FF2B5EF4-FFF2-40B4-BE49-F238E27FC236}">
                    <a16:creationId xmlns:a16="http://schemas.microsoft.com/office/drawing/2014/main" id="{C4E41B25-44A1-001D-453D-0BACE41C717F}"/>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64;p57">
                <a:extLst>
                  <a:ext uri="{FF2B5EF4-FFF2-40B4-BE49-F238E27FC236}">
                    <a16:creationId xmlns:a16="http://schemas.microsoft.com/office/drawing/2014/main" id="{B2B79B1F-9E32-3991-23CE-EA5F9723D789}"/>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65;p57">
                <a:extLst>
                  <a:ext uri="{FF2B5EF4-FFF2-40B4-BE49-F238E27FC236}">
                    <a16:creationId xmlns:a16="http://schemas.microsoft.com/office/drawing/2014/main" id="{8FF9F184-2E3E-7392-CFCD-81103D3B90B6}"/>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1666;p57">
              <a:extLst>
                <a:ext uri="{FF2B5EF4-FFF2-40B4-BE49-F238E27FC236}">
                  <a16:creationId xmlns:a16="http://schemas.microsoft.com/office/drawing/2014/main" id="{F0E216B6-C082-E5AD-FDFC-D4EBA39B658A}"/>
                </a:ext>
              </a:extLst>
            </p:cNvPr>
            <p:cNvGrpSpPr/>
            <p:nvPr/>
          </p:nvGrpSpPr>
          <p:grpSpPr>
            <a:xfrm>
              <a:off x="2983957" y="1809058"/>
              <a:ext cx="589240" cy="1525612"/>
              <a:chOff x="1236331" y="557100"/>
              <a:chExt cx="668982" cy="1732076"/>
            </a:xfrm>
          </p:grpSpPr>
          <p:sp>
            <p:nvSpPr>
              <p:cNvPr id="25" name="Google Shape;1667;p57">
                <a:extLst>
                  <a:ext uri="{FF2B5EF4-FFF2-40B4-BE49-F238E27FC236}">
                    <a16:creationId xmlns:a16="http://schemas.microsoft.com/office/drawing/2014/main" id="{53DC3575-EA55-0BC1-4908-292E78F7AF7F}"/>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68;p57">
                <a:extLst>
                  <a:ext uri="{FF2B5EF4-FFF2-40B4-BE49-F238E27FC236}">
                    <a16:creationId xmlns:a16="http://schemas.microsoft.com/office/drawing/2014/main" id="{81ACF8FF-FD56-1739-6DB1-FF8484280A3F}"/>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69;p57">
                <a:extLst>
                  <a:ext uri="{FF2B5EF4-FFF2-40B4-BE49-F238E27FC236}">
                    <a16:creationId xmlns:a16="http://schemas.microsoft.com/office/drawing/2014/main" id="{8B892D1B-468A-4CDE-3B24-14E88E481815}"/>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70;p57">
                <a:extLst>
                  <a:ext uri="{FF2B5EF4-FFF2-40B4-BE49-F238E27FC236}">
                    <a16:creationId xmlns:a16="http://schemas.microsoft.com/office/drawing/2014/main" id="{FB08CF2E-093C-EB4F-3389-3282A95BF521}"/>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71;p57">
                <a:extLst>
                  <a:ext uri="{FF2B5EF4-FFF2-40B4-BE49-F238E27FC236}">
                    <a16:creationId xmlns:a16="http://schemas.microsoft.com/office/drawing/2014/main" id="{FCFC73E9-F056-5AAD-C48F-A9ACCF2E1B96}"/>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72;p57">
                <a:extLst>
                  <a:ext uri="{FF2B5EF4-FFF2-40B4-BE49-F238E27FC236}">
                    <a16:creationId xmlns:a16="http://schemas.microsoft.com/office/drawing/2014/main" id="{12490995-CA0D-E0CA-20AA-99B5F539CE5A}"/>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73;p57">
                <a:extLst>
                  <a:ext uri="{FF2B5EF4-FFF2-40B4-BE49-F238E27FC236}">
                    <a16:creationId xmlns:a16="http://schemas.microsoft.com/office/drawing/2014/main" id="{E28AC119-318D-D668-C38B-23B7779CD5DE}"/>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74;p57">
                <a:extLst>
                  <a:ext uri="{FF2B5EF4-FFF2-40B4-BE49-F238E27FC236}">
                    <a16:creationId xmlns:a16="http://schemas.microsoft.com/office/drawing/2014/main" id="{D0A7B563-FC1F-3E1D-9E54-422E8367C576}"/>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675;p57">
              <a:extLst>
                <a:ext uri="{FF2B5EF4-FFF2-40B4-BE49-F238E27FC236}">
                  <a16:creationId xmlns:a16="http://schemas.microsoft.com/office/drawing/2014/main" id="{F8951249-67BA-2D9E-F6C9-387665AEA2C0}"/>
                </a:ext>
              </a:extLst>
            </p:cNvPr>
            <p:cNvGrpSpPr/>
            <p:nvPr/>
          </p:nvGrpSpPr>
          <p:grpSpPr>
            <a:xfrm flipH="1">
              <a:off x="1237981" y="3753166"/>
              <a:ext cx="953591" cy="334099"/>
              <a:chOff x="2271950" y="2722775"/>
              <a:chExt cx="575875" cy="201775"/>
            </a:xfrm>
          </p:grpSpPr>
          <p:sp>
            <p:nvSpPr>
              <p:cNvPr id="20" name="Google Shape;1676;p57">
                <a:extLst>
                  <a:ext uri="{FF2B5EF4-FFF2-40B4-BE49-F238E27FC236}">
                    <a16:creationId xmlns:a16="http://schemas.microsoft.com/office/drawing/2014/main" id="{0EF70137-9940-26B8-3274-CE99936127B5}"/>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77;p57">
                <a:extLst>
                  <a:ext uri="{FF2B5EF4-FFF2-40B4-BE49-F238E27FC236}">
                    <a16:creationId xmlns:a16="http://schemas.microsoft.com/office/drawing/2014/main" id="{A05F9A80-A5CE-CD03-7AC0-36E226460999}"/>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78;p57">
                <a:extLst>
                  <a:ext uri="{FF2B5EF4-FFF2-40B4-BE49-F238E27FC236}">
                    <a16:creationId xmlns:a16="http://schemas.microsoft.com/office/drawing/2014/main" id="{65925148-7967-8982-5191-648D1200206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79;p57">
                <a:extLst>
                  <a:ext uri="{FF2B5EF4-FFF2-40B4-BE49-F238E27FC236}">
                    <a16:creationId xmlns:a16="http://schemas.microsoft.com/office/drawing/2014/main" id="{B1D9CA3D-1D7D-2DCA-979E-6F9D469ACC4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80;p57">
                <a:extLst>
                  <a:ext uri="{FF2B5EF4-FFF2-40B4-BE49-F238E27FC236}">
                    <a16:creationId xmlns:a16="http://schemas.microsoft.com/office/drawing/2014/main" id="{A92BD6E4-1B62-647A-4F6A-265FCB22C39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1681;p57">
              <a:extLst>
                <a:ext uri="{FF2B5EF4-FFF2-40B4-BE49-F238E27FC236}">
                  <a16:creationId xmlns:a16="http://schemas.microsoft.com/office/drawing/2014/main" id="{A0DEA2E0-7DC1-7135-3A79-5B28E7A3F09A}"/>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683;p57">
              <a:extLst>
                <a:ext uri="{FF2B5EF4-FFF2-40B4-BE49-F238E27FC236}">
                  <a16:creationId xmlns:a16="http://schemas.microsoft.com/office/drawing/2014/main" id="{DAD9C79D-57C1-9C4F-6E9A-F4B4C7D483A5}"/>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84;p57">
              <a:extLst>
                <a:ext uri="{FF2B5EF4-FFF2-40B4-BE49-F238E27FC236}">
                  <a16:creationId xmlns:a16="http://schemas.microsoft.com/office/drawing/2014/main" id="{92D20FC1-6000-6FC9-6512-E823A1A55B7F}"/>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5;p57">
              <a:extLst>
                <a:ext uri="{FF2B5EF4-FFF2-40B4-BE49-F238E27FC236}">
                  <a16:creationId xmlns:a16="http://schemas.microsoft.com/office/drawing/2014/main" id="{71E4C3D9-6F70-207C-0E9F-F7F48EC09B47}"/>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686;p57">
              <a:extLst>
                <a:ext uri="{FF2B5EF4-FFF2-40B4-BE49-F238E27FC236}">
                  <a16:creationId xmlns:a16="http://schemas.microsoft.com/office/drawing/2014/main" id="{B159103F-D7EA-6256-538E-DFAFB034F620}"/>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87;p57">
              <a:extLst>
                <a:ext uri="{FF2B5EF4-FFF2-40B4-BE49-F238E27FC236}">
                  <a16:creationId xmlns:a16="http://schemas.microsoft.com/office/drawing/2014/main" id="{166821E1-B1EA-705A-39B8-4ED5203436F7}"/>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88;p57">
              <a:extLst>
                <a:ext uri="{FF2B5EF4-FFF2-40B4-BE49-F238E27FC236}">
                  <a16:creationId xmlns:a16="http://schemas.microsoft.com/office/drawing/2014/main" id="{4356DFAA-BDFB-E399-872F-1CF251D243DE}"/>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89;p57">
              <a:extLst>
                <a:ext uri="{FF2B5EF4-FFF2-40B4-BE49-F238E27FC236}">
                  <a16:creationId xmlns:a16="http://schemas.microsoft.com/office/drawing/2014/main" id="{F05801DB-E4FA-A2DE-B08C-CE87D1CF98CA}"/>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90;p57">
              <a:extLst>
                <a:ext uri="{FF2B5EF4-FFF2-40B4-BE49-F238E27FC236}">
                  <a16:creationId xmlns:a16="http://schemas.microsoft.com/office/drawing/2014/main" id="{B49204C9-7DA6-6C40-294D-A3D67DC313CE}"/>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91;p57">
              <a:extLst>
                <a:ext uri="{FF2B5EF4-FFF2-40B4-BE49-F238E27FC236}">
                  <a16:creationId xmlns:a16="http://schemas.microsoft.com/office/drawing/2014/main" id="{FFECEA9F-550F-8991-4B8B-7EB6CDACAFD2}"/>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56" name="Google Shape;1956;p63"/>
          <p:cNvSpPr/>
          <p:nvPr/>
        </p:nvSpPr>
        <p:spPr>
          <a:xfrm>
            <a:off x="3352800" y="766801"/>
            <a:ext cx="5413588" cy="420678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FAA7323F-01F2-F932-EF25-6ABF173F1BA0}"/>
              </a:ext>
            </a:extLst>
          </p:cNvPr>
          <p:cNvSpPr>
            <a:spLocks noGrp="1"/>
          </p:cNvSpPr>
          <p:nvPr>
            <p:ph type="subTitle" idx="1"/>
          </p:nvPr>
        </p:nvSpPr>
        <p:spPr>
          <a:xfrm>
            <a:off x="1494723" y="1101415"/>
            <a:ext cx="2429100" cy="1056300"/>
          </a:xfrm>
        </p:spPr>
        <p:txBody>
          <a:bodyPr/>
          <a:lstStyle/>
          <a:p>
            <a:r>
              <a:rPr lang="en-US" sz="5400" b="1" i="1" dirty="0">
                <a:latin typeface="Calibri Light" panose="020F0302020204030204" pitchFamily="34" charset="0"/>
                <a:cs typeface="Calibri Light" panose="020F0302020204030204" pitchFamily="34" charset="0"/>
              </a:rPr>
              <a:t>Quick Sort</a:t>
            </a:r>
            <a:endParaRPr lang="ru-RU" sz="5400" b="1" i="1" dirty="0">
              <a:latin typeface="Calibri Light" panose="020F0302020204030204" pitchFamily="34" charset="0"/>
              <a:cs typeface="Calibri Light" panose="020F0302020204030204" pitchFamily="34" charset="0"/>
            </a:endParaRPr>
          </a:p>
        </p:txBody>
      </p:sp>
      <p:sp>
        <p:nvSpPr>
          <p:cNvPr id="2" name="Google Shape;645;p40">
            <a:extLst>
              <a:ext uri="{FF2B5EF4-FFF2-40B4-BE49-F238E27FC236}">
                <a16:creationId xmlns:a16="http://schemas.microsoft.com/office/drawing/2014/main" id="{4F9473F2-5AB5-121E-D88F-B463D6791AFD}"/>
              </a:ext>
            </a:extLst>
          </p:cNvPr>
          <p:cNvSpPr>
            <a:spLocks noGrp="1"/>
          </p:cNvSpPr>
          <p:nvPr>
            <p:ph type="title"/>
          </p:nvPr>
        </p:nvSpPr>
        <p:spPr>
          <a:xfrm>
            <a:off x="377612" y="976615"/>
            <a:ext cx="1267272" cy="11811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bg1">
                    <a:lumMod val="50000"/>
                  </a:schemeClr>
                </a:solidFill>
                <a:latin typeface="Century Schoolbook" panose="02040604050505020304" pitchFamily="18" charset="0"/>
              </a:rPr>
              <a:t>03</a:t>
            </a:r>
          </a:p>
        </p:txBody>
      </p:sp>
      <p:pic>
        <p:nvPicPr>
          <p:cNvPr id="6" name="Picture 5">
            <a:extLst>
              <a:ext uri="{FF2B5EF4-FFF2-40B4-BE49-F238E27FC236}">
                <a16:creationId xmlns:a16="http://schemas.microsoft.com/office/drawing/2014/main" id="{87F54434-E7B1-1651-390D-2E12217CBF36}"/>
              </a:ext>
            </a:extLst>
          </p:cNvPr>
          <p:cNvPicPr>
            <a:picLocks noChangeAspect="1"/>
          </p:cNvPicPr>
          <p:nvPr/>
        </p:nvPicPr>
        <p:blipFill>
          <a:blip r:embed="rId3"/>
          <a:stretch>
            <a:fillRect/>
          </a:stretch>
        </p:blipFill>
        <p:spPr>
          <a:xfrm>
            <a:off x="3602510" y="976615"/>
            <a:ext cx="5022447" cy="28840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64"/>
          <p:cNvSpPr/>
          <p:nvPr/>
        </p:nvSpPr>
        <p:spPr>
          <a:xfrm rot="7201279">
            <a:off x="33294" y="250741"/>
            <a:ext cx="773119" cy="7691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99" name="Google Shape;1999;p64"/>
          <p:cNvGrpSpPr/>
          <p:nvPr/>
        </p:nvGrpSpPr>
        <p:grpSpPr>
          <a:xfrm>
            <a:off x="7632497" y="82646"/>
            <a:ext cx="1130500" cy="396105"/>
            <a:chOff x="2271950" y="2722775"/>
            <a:chExt cx="575875" cy="201775"/>
          </a:xfrm>
        </p:grpSpPr>
        <p:sp>
          <p:nvSpPr>
            <p:cNvPr id="2000" name="Google Shape;2000;p6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6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6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6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6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21" name="Google Shape;2021;p64"/>
          <p:cNvSpPr/>
          <p:nvPr/>
        </p:nvSpPr>
        <p:spPr>
          <a:xfrm>
            <a:off x="3401763" y="4165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6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6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187DE94D-DCE4-E934-01A2-B311375C5B26}"/>
              </a:ext>
            </a:extLst>
          </p:cNvPr>
          <p:cNvSpPr txBox="1"/>
          <p:nvPr/>
        </p:nvSpPr>
        <p:spPr>
          <a:xfrm>
            <a:off x="814466" y="3213"/>
            <a:ext cx="7383268" cy="1200329"/>
          </a:xfrm>
          <a:prstGeom prst="rect">
            <a:avLst/>
          </a:prstGeom>
          <a:noFill/>
        </p:spPr>
        <p:txBody>
          <a:bodyPr wrap="square" rtlCol="0">
            <a:spAutoFit/>
          </a:bodyPr>
          <a:lstStyle/>
          <a:p>
            <a:r>
              <a:rPr lang="en-US" sz="3600" b="1" dirty="0">
                <a:solidFill>
                  <a:schemeClr val="accent1">
                    <a:lumMod val="90000"/>
                  </a:schemeClr>
                </a:solidFill>
                <a:latin typeface="Calibri Light" panose="020F0302020204030204" pitchFamily="34" charset="0"/>
                <a:cs typeface="Calibri Light" panose="020F0302020204030204" pitchFamily="34" charset="0"/>
              </a:rPr>
              <a:t>What is the quick sort? What is the purpose of that</a:t>
            </a:r>
            <a:endParaRPr lang="ru-RU" sz="3600" b="1" dirty="0">
              <a:solidFill>
                <a:schemeClr val="accent1">
                  <a:lumMod val="90000"/>
                </a:schemeClr>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B6FCF46A-6758-8F5C-34DC-967FF4625823}"/>
              </a:ext>
            </a:extLst>
          </p:cNvPr>
          <p:cNvSpPr txBox="1"/>
          <p:nvPr/>
        </p:nvSpPr>
        <p:spPr>
          <a:xfrm>
            <a:off x="637924" y="1184983"/>
            <a:ext cx="7575617" cy="1569660"/>
          </a:xfrm>
          <a:prstGeom prst="rect">
            <a:avLst/>
          </a:prstGeom>
          <a:noFill/>
        </p:spPr>
        <p:txBody>
          <a:bodyPr wrap="square" rtlCol="0">
            <a:spAutoFit/>
          </a:bodyPr>
          <a:lstStyle/>
          <a:p>
            <a:r>
              <a:rPr lang="en-US" sz="2400" b="1" i="1" dirty="0" err="1">
                <a:solidFill>
                  <a:schemeClr val="accent1">
                    <a:lumMod val="90000"/>
                  </a:schemeClr>
                </a:solidFill>
                <a:effectLst/>
                <a:latin typeface="Calibri" panose="020F0502020204030204" pitchFamily="34" charset="0"/>
                <a:cs typeface="Calibri" panose="020F0502020204030204" pitchFamily="34" charset="0"/>
              </a:rPr>
              <a:t>QuickSort</a:t>
            </a:r>
            <a:r>
              <a:rPr lang="en-US" sz="2400" b="0" i="1" dirty="0">
                <a:solidFill>
                  <a:schemeClr val="accent1">
                    <a:lumMod val="90000"/>
                  </a:schemeClr>
                </a:solidFill>
                <a:effectLst/>
                <a:latin typeface="Calibri" panose="020F0502020204030204" pitchFamily="34" charset="0"/>
                <a:cs typeface="Calibri" panose="020F0502020204030204" pitchFamily="34" charset="0"/>
              </a:rPr>
              <a:t> is a sorting algorithm based on the</a:t>
            </a:r>
            <a:r>
              <a:rPr lang="en-US" sz="2400" b="0" i="1" u="sng" dirty="0">
                <a:solidFill>
                  <a:schemeClr val="accent1">
                    <a:lumMod val="90000"/>
                  </a:schemeClr>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Divide and Conquer algorithm</a:t>
            </a:r>
            <a:r>
              <a:rPr lang="en-US" sz="2400" b="0" i="1" dirty="0">
                <a:solidFill>
                  <a:schemeClr val="accent1">
                    <a:lumMod val="90000"/>
                  </a:schemeClr>
                </a:solidFill>
                <a:effectLst/>
                <a:latin typeface="Calibri" panose="020F0502020204030204" pitchFamily="34" charset="0"/>
                <a:cs typeface="Calibri" panose="020F0502020204030204" pitchFamily="34" charset="0"/>
              </a:rPr>
              <a:t> that picks an element as a pivot and partitions the given array around the picked pivot by placing the pivot in its correct position in the sorted array</a:t>
            </a:r>
            <a:endParaRPr lang="ru-RU" sz="2400" dirty="0">
              <a:solidFill>
                <a:schemeClr val="accent1">
                  <a:lumMod val="90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073FC28-31DC-2559-ED34-6F30AA5BF0BB}"/>
              </a:ext>
            </a:extLst>
          </p:cNvPr>
          <p:cNvPicPr>
            <a:picLocks noChangeAspect="1"/>
          </p:cNvPicPr>
          <p:nvPr/>
        </p:nvPicPr>
        <p:blipFill>
          <a:blip r:embed="rId4"/>
          <a:stretch>
            <a:fillRect/>
          </a:stretch>
        </p:blipFill>
        <p:spPr>
          <a:xfrm>
            <a:off x="3318934" y="2648553"/>
            <a:ext cx="5336080" cy="2477699"/>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1" name="Google Shape;501;p38"/>
          <p:cNvCxnSpPr/>
          <p:nvPr/>
        </p:nvCxnSpPr>
        <p:spPr>
          <a:xfrm>
            <a:off x="17217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3" name="Google Shape;503;p38"/>
          <p:cNvCxnSpPr/>
          <p:nvPr/>
        </p:nvCxnSpPr>
        <p:spPr>
          <a:xfrm>
            <a:off x="55794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latin typeface="Calibri Light" panose="020F0302020204030204" pitchFamily="34" charset="0"/>
                <a:cs typeface="Calibri Light" panose="020F0302020204030204" pitchFamily="34" charset="0"/>
              </a:rPr>
              <a:t>T</a:t>
            </a:r>
            <a:r>
              <a:rPr lang="en" b="1" i="1" dirty="0">
                <a:latin typeface="Calibri Light" panose="020F0302020204030204" pitchFamily="34" charset="0"/>
                <a:cs typeface="Calibri Light" panose="020F0302020204030204" pitchFamily="34" charset="0"/>
              </a:rPr>
              <a:t>he main contents of slide</a:t>
            </a:r>
            <a:endParaRPr b="1" i="1" dirty="0">
              <a:latin typeface="Calibri Light" panose="020F0302020204030204" pitchFamily="34" charset="0"/>
              <a:cs typeface="Calibri Light" panose="020F0302020204030204" pitchFamily="34" charset="0"/>
            </a:endParaRPr>
          </a:p>
        </p:txBody>
      </p:sp>
      <p:sp>
        <p:nvSpPr>
          <p:cNvPr id="506" name="Google Shape;506;p38"/>
          <p:cNvSpPr txBox="1">
            <a:spLocks noGrp="1"/>
          </p:cNvSpPr>
          <p:nvPr>
            <p:ph type="title"/>
          </p:nvPr>
        </p:nvSpPr>
        <p:spPr>
          <a:xfrm>
            <a:off x="1703711" y="1393834"/>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Light" panose="020F0302020204030204" pitchFamily="34" charset="0"/>
                <a:cs typeface="Calibri Light" panose="020F0302020204030204" pitchFamily="34" charset="0"/>
              </a:rPr>
              <a:t>Bubble sort</a:t>
            </a:r>
            <a:endParaRPr b="1" dirty="0">
              <a:latin typeface="Calibri Light" panose="020F0302020204030204" pitchFamily="34" charset="0"/>
              <a:cs typeface="Calibri Light" panose="020F0302020204030204" pitchFamily="34" charset="0"/>
            </a:endParaRPr>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8550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Light" panose="020F0302020204030204" pitchFamily="34" charset="0"/>
                <a:cs typeface="Calibri Light" panose="020F0302020204030204" pitchFamily="34" charset="0"/>
              </a:rPr>
              <a:t>Q</a:t>
            </a:r>
            <a:r>
              <a:rPr lang="en" b="1" dirty="0">
                <a:latin typeface="Calibri Light" panose="020F0302020204030204" pitchFamily="34" charset="0"/>
                <a:cs typeface="Calibri Light" panose="020F0302020204030204" pitchFamily="34" charset="0"/>
              </a:rPr>
              <a:t>uick  sort</a:t>
            </a:r>
            <a:endParaRPr b="1" dirty="0">
              <a:latin typeface="Calibri Light" panose="020F0302020204030204" pitchFamily="34" charset="0"/>
              <a:cs typeface="Calibri Light" panose="020F0302020204030204" pitchFamily="34" charset="0"/>
            </a:endParaRPr>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513" name="Google Shape;513;p38"/>
          <p:cNvSpPr txBox="1">
            <a:spLocks noGrp="1"/>
          </p:cNvSpPr>
          <p:nvPr>
            <p:ph type="title" idx="6"/>
          </p:nvPr>
        </p:nvSpPr>
        <p:spPr>
          <a:xfrm>
            <a:off x="1660287" y="3197671"/>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Light" panose="020F0302020204030204" pitchFamily="34" charset="0"/>
                <a:cs typeface="Calibri Light" panose="020F0302020204030204" pitchFamily="34" charset="0"/>
              </a:rPr>
              <a:t>H</a:t>
            </a:r>
            <a:r>
              <a:rPr lang="en" b="1" dirty="0">
                <a:latin typeface="Calibri Light" panose="020F0302020204030204" pitchFamily="34" charset="0"/>
                <a:cs typeface="Calibri Light" panose="020F0302020204030204" pitchFamily="34" charset="0"/>
              </a:rPr>
              <a:t>eap sort</a:t>
            </a:r>
            <a:endParaRPr b="1" dirty="0">
              <a:latin typeface="Calibri Light" panose="020F0302020204030204" pitchFamily="34" charset="0"/>
              <a:cs typeface="Calibri Light" panose="020F0302020204030204" pitchFamily="34" charset="0"/>
            </a:endParaRPr>
          </a:p>
        </p:txBody>
      </p:sp>
      <p:sp>
        <p:nvSpPr>
          <p:cNvPr id="515" name="Google Shape;515;p38"/>
          <p:cNvSpPr txBox="1">
            <a:spLocks noGrp="1"/>
          </p:cNvSpPr>
          <p:nvPr>
            <p:ph type="title" idx="8"/>
          </p:nvPr>
        </p:nvSpPr>
        <p:spPr>
          <a:xfrm>
            <a:off x="8061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516" name="Google Shape;516;p38"/>
          <p:cNvSpPr txBox="1">
            <a:spLocks noGrp="1"/>
          </p:cNvSpPr>
          <p:nvPr>
            <p:ph type="title" idx="9"/>
          </p:nvPr>
        </p:nvSpPr>
        <p:spPr>
          <a:xfrm>
            <a:off x="5506189" y="3173779"/>
            <a:ext cx="2831700" cy="443400"/>
          </a:xfrm>
          <a:prstGeom prst="rect">
            <a:avLst/>
          </a:prstGeom>
        </p:spPr>
        <p:txBody>
          <a:bodyPr spcFirstLastPara="1" wrap="square" lIns="91425" tIns="91425" rIns="91425" bIns="91425" anchor="t" anchorCtr="0">
            <a:noAutofit/>
          </a:bodyPr>
          <a:lstStyle/>
          <a:p>
            <a:pPr lvl="0"/>
            <a:r>
              <a:rPr lang="en" b="1" dirty="0">
                <a:latin typeface="Calibri Light" panose="020F0302020204030204" pitchFamily="34" charset="0"/>
                <a:cs typeface="Calibri Light" panose="020F0302020204030204" pitchFamily="34" charset="0"/>
              </a:rPr>
              <a:t>Insertion sort</a:t>
            </a:r>
            <a:endParaRPr b="1" dirty="0">
              <a:latin typeface="Calibri Light" panose="020F0302020204030204" pitchFamily="34" charset="0"/>
              <a:cs typeface="Calibri Light" panose="020F0302020204030204" pitchFamily="34" charset="0"/>
            </a:endParaRPr>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anim calcmode="lin" valueType="num">
                                      <p:cBhvr>
                                        <p:cTn id="8" dur="1000" fill="hold"/>
                                        <p:tgtEl>
                                          <p:spTgt spid="506"/>
                                        </p:tgtEl>
                                        <p:attrNameLst>
                                          <p:attrName>ppt_x</p:attrName>
                                        </p:attrNameLst>
                                      </p:cBhvr>
                                      <p:tavLst>
                                        <p:tav tm="0">
                                          <p:val>
                                            <p:strVal val="#ppt_x"/>
                                          </p:val>
                                        </p:tav>
                                        <p:tav tm="100000">
                                          <p:val>
                                            <p:strVal val="#ppt_x"/>
                                          </p:val>
                                        </p:tav>
                                      </p:tavLst>
                                    </p:anim>
                                    <p:anim calcmode="lin" valueType="num">
                                      <p:cBhvr>
                                        <p:cTn id="9" dur="1000" fill="hold"/>
                                        <p:tgtEl>
                                          <p:spTgt spid="5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1000"/>
                                        <p:tgtEl>
                                          <p:spTgt spid="510"/>
                                        </p:tgtEl>
                                      </p:cBhvr>
                                    </p:animEffect>
                                    <p:anim calcmode="lin" valueType="num">
                                      <p:cBhvr>
                                        <p:cTn id="13" dur="1000" fill="hold"/>
                                        <p:tgtEl>
                                          <p:spTgt spid="510"/>
                                        </p:tgtEl>
                                        <p:attrNameLst>
                                          <p:attrName>ppt_x</p:attrName>
                                        </p:attrNameLst>
                                      </p:cBhvr>
                                      <p:tavLst>
                                        <p:tav tm="0">
                                          <p:val>
                                            <p:strVal val="#ppt_x"/>
                                          </p:val>
                                        </p:tav>
                                        <p:tav tm="100000">
                                          <p:val>
                                            <p:strVal val="#ppt_x"/>
                                          </p:val>
                                        </p:tav>
                                      </p:tavLst>
                                    </p:anim>
                                    <p:anim calcmode="lin" valueType="num">
                                      <p:cBhvr>
                                        <p:cTn id="14" dur="1000" fill="hold"/>
                                        <p:tgtEl>
                                          <p:spTgt spid="5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3"/>
                                        </p:tgtEl>
                                        <p:attrNameLst>
                                          <p:attrName>style.visibility</p:attrName>
                                        </p:attrNameLst>
                                      </p:cBhvr>
                                      <p:to>
                                        <p:strVal val="visible"/>
                                      </p:to>
                                    </p:set>
                                    <p:animEffect transition="in" filter="fade">
                                      <p:cBhvr>
                                        <p:cTn id="17" dur="1000"/>
                                        <p:tgtEl>
                                          <p:spTgt spid="513"/>
                                        </p:tgtEl>
                                      </p:cBhvr>
                                    </p:animEffect>
                                    <p:anim calcmode="lin" valueType="num">
                                      <p:cBhvr>
                                        <p:cTn id="18" dur="1000" fill="hold"/>
                                        <p:tgtEl>
                                          <p:spTgt spid="513"/>
                                        </p:tgtEl>
                                        <p:attrNameLst>
                                          <p:attrName>ppt_x</p:attrName>
                                        </p:attrNameLst>
                                      </p:cBhvr>
                                      <p:tavLst>
                                        <p:tav tm="0">
                                          <p:val>
                                            <p:strVal val="#ppt_x"/>
                                          </p:val>
                                        </p:tav>
                                        <p:tav tm="100000">
                                          <p:val>
                                            <p:strVal val="#ppt_x"/>
                                          </p:val>
                                        </p:tav>
                                      </p:tavLst>
                                    </p:anim>
                                    <p:anim calcmode="lin" valueType="num">
                                      <p:cBhvr>
                                        <p:cTn id="19" dur="1000" fill="hold"/>
                                        <p:tgtEl>
                                          <p:spTgt spid="5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16"/>
                                        </p:tgtEl>
                                        <p:attrNameLst>
                                          <p:attrName>style.visibility</p:attrName>
                                        </p:attrNameLst>
                                      </p:cBhvr>
                                      <p:to>
                                        <p:strVal val="visible"/>
                                      </p:to>
                                    </p:set>
                                    <p:animEffect transition="in" filter="fade">
                                      <p:cBhvr>
                                        <p:cTn id="22" dur="1000"/>
                                        <p:tgtEl>
                                          <p:spTgt spid="516"/>
                                        </p:tgtEl>
                                      </p:cBhvr>
                                    </p:animEffect>
                                    <p:anim calcmode="lin" valueType="num">
                                      <p:cBhvr>
                                        <p:cTn id="23" dur="1000" fill="hold"/>
                                        <p:tgtEl>
                                          <p:spTgt spid="516"/>
                                        </p:tgtEl>
                                        <p:attrNameLst>
                                          <p:attrName>ppt_x</p:attrName>
                                        </p:attrNameLst>
                                      </p:cBhvr>
                                      <p:tavLst>
                                        <p:tav tm="0">
                                          <p:val>
                                            <p:strVal val="#ppt_x"/>
                                          </p:val>
                                        </p:tav>
                                        <p:tav tm="100000">
                                          <p:val>
                                            <p:strVal val="#ppt_x"/>
                                          </p:val>
                                        </p:tav>
                                      </p:tavLst>
                                    </p:anim>
                                    <p:anim calcmode="lin" valueType="num">
                                      <p:cBhvr>
                                        <p:cTn id="24" dur="1000" fill="hold"/>
                                        <p:tgtEl>
                                          <p:spTgt spid="516"/>
                                        </p:tgtEl>
                                        <p:attrNameLst>
                                          <p:attrName>ppt_y</p:attrName>
                                        </p:attrNameLst>
                                      </p:cBhvr>
                                      <p:tavLst>
                                        <p:tav tm="0">
                                          <p:val>
                                            <p:strVal val="#ppt_y+.1"/>
                                          </p:val>
                                        </p:tav>
                                        <p:tav tm="100000">
                                          <p:val>
                                            <p:strVal val="#ppt_y"/>
                                          </p:val>
                                        </p:tav>
                                      </p:tavLst>
                                    </p:anim>
                                  </p:childTnLst>
                                </p:cTn>
                              </p:par>
                              <p:par>
                                <p:cTn id="25" presetID="21" presetClass="entr" presetSubtype="1" fill="hold" grpId="0" nodeType="withEffect">
                                  <p:stCondLst>
                                    <p:cond delay="0"/>
                                  </p:stCondLst>
                                  <p:childTnLst>
                                    <p:set>
                                      <p:cBhvr>
                                        <p:cTn id="26" dur="1" fill="hold">
                                          <p:stCondLst>
                                            <p:cond delay="0"/>
                                          </p:stCondLst>
                                        </p:cTn>
                                        <p:tgtEl>
                                          <p:spTgt spid="505"/>
                                        </p:tgtEl>
                                        <p:attrNameLst>
                                          <p:attrName>style.visibility</p:attrName>
                                        </p:attrNameLst>
                                      </p:cBhvr>
                                      <p:to>
                                        <p:strVal val="visible"/>
                                      </p:to>
                                    </p:set>
                                    <p:animEffect transition="in" filter="wheel(1)">
                                      <p:cBhvr>
                                        <p:cTn id="27" dur="2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P spid="506" grpId="0"/>
      <p:bldP spid="510" grpId="0"/>
      <p:bldP spid="513" grpId="0"/>
      <p:bldP spid="5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54" name="Google Shape;2054;p65"/>
          <p:cNvSpPr/>
          <p:nvPr/>
        </p:nvSpPr>
        <p:spPr>
          <a:xfrm rot="-5400000">
            <a:off x="1315681" y="-201152"/>
            <a:ext cx="2269644" cy="4527177"/>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65"/>
          <p:cNvSpPr/>
          <p:nvPr/>
        </p:nvSpPr>
        <p:spPr>
          <a:xfrm>
            <a:off x="7781900" y="13041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65"/>
          <p:cNvSpPr/>
          <p:nvPr/>
        </p:nvSpPr>
        <p:spPr>
          <a:xfrm rot="-1685758">
            <a:off x="7427116" y="16337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AAFC78A5-A10F-E3B2-D83E-851249EE88DE}"/>
              </a:ext>
            </a:extLst>
          </p:cNvPr>
          <p:cNvPicPr>
            <a:picLocks noChangeAspect="1"/>
          </p:cNvPicPr>
          <p:nvPr/>
        </p:nvPicPr>
        <p:blipFill>
          <a:blip r:embed="rId3"/>
          <a:stretch>
            <a:fillRect/>
          </a:stretch>
        </p:blipFill>
        <p:spPr>
          <a:xfrm>
            <a:off x="712127" y="1032608"/>
            <a:ext cx="3543784" cy="2078182"/>
          </a:xfrm>
          <a:prstGeom prst="rect">
            <a:avLst/>
          </a:prstGeom>
        </p:spPr>
      </p:pic>
      <p:sp>
        <p:nvSpPr>
          <p:cNvPr id="4" name="Scroll: Vertical 3">
            <a:extLst>
              <a:ext uri="{FF2B5EF4-FFF2-40B4-BE49-F238E27FC236}">
                <a16:creationId xmlns:a16="http://schemas.microsoft.com/office/drawing/2014/main" id="{D9974B5D-65BF-085E-D605-30AA9624789A}"/>
              </a:ext>
            </a:extLst>
          </p:cNvPr>
          <p:cNvSpPr/>
          <p:nvPr/>
        </p:nvSpPr>
        <p:spPr>
          <a:xfrm>
            <a:off x="5280099" y="79022"/>
            <a:ext cx="4055812" cy="5064478"/>
          </a:xfrm>
          <a:prstGeom prst="verticalScroll">
            <a:avLst/>
          </a:prstGeom>
          <a:solidFill>
            <a:schemeClr val="bg2">
              <a:lumMod val="60000"/>
              <a:lumOff val="40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r>
              <a:rPr lang="en-US" sz="1600" b="1" i="1" dirty="0">
                <a:solidFill>
                  <a:schemeClr val="tx1"/>
                </a:solidFill>
                <a:effectLst/>
                <a:latin typeface="Calibri" panose="020F0502020204030204" pitchFamily="34" charset="0"/>
                <a:cs typeface="Calibri" panose="020F0502020204030204" pitchFamily="34" charset="0"/>
              </a:rPr>
              <a:t>The key process in </a:t>
            </a:r>
            <a:r>
              <a:rPr lang="en-US" sz="1600" b="1" i="1" dirty="0" err="1">
                <a:solidFill>
                  <a:schemeClr val="tx1"/>
                </a:solidFill>
                <a:effectLst/>
                <a:latin typeface="Calibri" panose="020F0502020204030204" pitchFamily="34" charset="0"/>
                <a:cs typeface="Calibri" panose="020F0502020204030204" pitchFamily="34" charset="0"/>
              </a:rPr>
              <a:t>quickSort</a:t>
            </a:r>
            <a:r>
              <a:rPr lang="en-US" sz="1600" b="1" i="1" dirty="0">
                <a:solidFill>
                  <a:schemeClr val="tx1"/>
                </a:solidFill>
                <a:effectLst/>
                <a:latin typeface="Calibri" panose="020F0502020204030204" pitchFamily="34" charset="0"/>
                <a:cs typeface="Calibri" panose="020F0502020204030204" pitchFamily="34" charset="0"/>
              </a:rPr>
              <a:t> is a partition(). The target of partitions is to place the pivot (any element can be chosen to be a pivot) at its correct position in the sorted array and put all smaller elements to the left of the pivot, and all greater elements to the right of the pivot.</a:t>
            </a:r>
          </a:p>
          <a:p>
            <a:pPr algn="l" rtl="0" fontAlgn="base"/>
            <a:r>
              <a:rPr lang="en-US" sz="1600" b="1" i="1" dirty="0">
                <a:solidFill>
                  <a:schemeClr val="tx1"/>
                </a:solidFill>
                <a:effectLst/>
                <a:latin typeface="Calibri" panose="020F0502020204030204" pitchFamily="34" charset="0"/>
                <a:cs typeface="Calibri" panose="020F0502020204030204" pitchFamily="34" charset="0"/>
              </a:rPr>
              <a:t>Partition is done recursively on each side of the pivot after the pivot is placed in its correct position and this finally sorts the array</a:t>
            </a:r>
            <a:r>
              <a:rPr lang="en-US" sz="1600" b="1" i="1" dirty="0">
                <a:solidFill>
                  <a:schemeClr val="accent1">
                    <a:lumMod val="90000"/>
                  </a:schemeClr>
                </a:solidFill>
                <a:effectLst/>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F44AB-2F80-CD59-0E56-58EE7BF72B40}"/>
              </a:ext>
            </a:extLst>
          </p:cNvPr>
          <p:cNvSpPr txBox="1"/>
          <p:nvPr/>
        </p:nvSpPr>
        <p:spPr>
          <a:xfrm>
            <a:off x="213431" y="-17869"/>
            <a:ext cx="5637301" cy="707886"/>
          </a:xfrm>
          <a:prstGeom prst="rect">
            <a:avLst/>
          </a:prstGeom>
          <a:noFill/>
        </p:spPr>
        <p:txBody>
          <a:bodyPr wrap="square">
            <a:spAutoFit/>
          </a:bodyPr>
          <a:lstStyle/>
          <a:p>
            <a:pPr algn="l" fontAlgn="base"/>
            <a:r>
              <a:rPr lang="en-US" sz="4000" b="1" i="0" dirty="0">
                <a:solidFill>
                  <a:schemeClr val="accent1">
                    <a:lumMod val="90000"/>
                  </a:schemeClr>
                </a:solidFill>
                <a:effectLst/>
                <a:latin typeface="Calibri Light" panose="020F0302020204030204" pitchFamily="34" charset="0"/>
                <a:cs typeface="Calibri Light" panose="020F0302020204030204" pitchFamily="34" charset="0"/>
              </a:rPr>
              <a:t>How does </a:t>
            </a:r>
            <a:r>
              <a:rPr lang="en-US" sz="4000" b="1" i="0" dirty="0" err="1">
                <a:solidFill>
                  <a:schemeClr val="accent1">
                    <a:lumMod val="90000"/>
                  </a:schemeClr>
                </a:solidFill>
                <a:effectLst/>
                <a:latin typeface="Calibri Light" panose="020F0302020204030204" pitchFamily="34" charset="0"/>
                <a:cs typeface="Calibri Light" panose="020F0302020204030204" pitchFamily="34" charset="0"/>
              </a:rPr>
              <a:t>QuickSort</a:t>
            </a:r>
            <a:r>
              <a:rPr lang="en-US" sz="4000" b="1" i="0" dirty="0">
                <a:solidFill>
                  <a:schemeClr val="accent1">
                    <a:lumMod val="90000"/>
                  </a:schemeClr>
                </a:solidFill>
                <a:effectLst/>
                <a:latin typeface="Calibri Light" panose="020F0302020204030204" pitchFamily="34" charset="0"/>
                <a:cs typeface="Calibri Light" panose="020F0302020204030204" pitchFamily="34" charset="0"/>
              </a:rPr>
              <a:t>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grpSp>
        <p:nvGrpSpPr>
          <p:cNvPr id="2176" name="Google Shape;2176;p67"/>
          <p:cNvGrpSpPr/>
          <p:nvPr/>
        </p:nvGrpSpPr>
        <p:grpSpPr>
          <a:xfrm>
            <a:off x="-177535" y="0"/>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TextBox 16">
            <a:extLst>
              <a:ext uri="{FF2B5EF4-FFF2-40B4-BE49-F238E27FC236}">
                <a16:creationId xmlns:a16="http://schemas.microsoft.com/office/drawing/2014/main" id="{148FA575-27A1-931C-0EFA-64E25C76DE86}"/>
              </a:ext>
            </a:extLst>
          </p:cNvPr>
          <p:cNvSpPr txBox="1"/>
          <p:nvPr/>
        </p:nvSpPr>
        <p:spPr>
          <a:xfrm>
            <a:off x="3689961" y="442559"/>
            <a:ext cx="5174059" cy="3970318"/>
          </a:xfrm>
          <a:prstGeom prst="rect">
            <a:avLst/>
          </a:prstGeom>
          <a:noFill/>
        </p:spPr>
        <p:txBody>
          <a:bodyPr wrap="square">
            <a:spAutoFit/>
          </a:bodyPr>
          <a:lstStyle/>
          <a:p>
            <a:pPr algn="l" fontAlgn="base"/>
            <a:r>
              <a:rPr lang="en-US" sz="2800" b="1" i="1" u="sng" dirty="0">
                <a:solidFill>
                  <a:schemeClr val="tx1"/>
                </a:solidFill>
                <a:effectLst/>
                <a:highlight>
                  <a:srgbClr val="000080"/>
                </a:highlight>
                <a:latin typeface="Calibri Light" panose="020F0302020204030204" pitchFamily="34" charset="0"/>
                <a:cs typeface="Calibri Light" panose="020F0302020204030204" pitchFamily="34" charset="0"/>
              </a:rPr>
              <a:t>Choice of Pivot:</a:t>
            </a:r>
            <a:endParaRPr lang="en-US" sz="2800" b="1" i="1" dirty="0">
              <a:solidFill>
                <a:schemeClr val="tx1"/>
              </a:solidFill>
              <a:effectLst/>
              <a:highlight>
                <a:srgbClr val="000080"/>
              </a:highlight>
              <a:latin typeface="Calibri Light" panose="020F0302020204030204" pitchFamily="34" charset="0"/>
              <a:cs typeface="Calibri Light" panose="020F0302020204030204" pitchFamily="34" charset="0"/>
            </a:endParaRPr>
          </a:p>
          <a:p>
            <a:pPr algn="l" rtl="0" fontAlgn="base"/>
            <a:r>
              <a:rPr lang="en-US" sz="2800" b="0" i="1" dirty="0">
                <a:solidFill>
                  <a:schemeClr val="tx1"/>
                </a:solidFill>
                <a:effectLst/>
                <a:highlight>
                  <a:srgbClr val="000080"/>
                </a:highlight>
                <a:latin typeface="Calibri Light" panose="020F0302020204030204" pitchFamily="34" charset="0"/>
                <a:cs typeface="Calibri Light" panose="020F0302020204030204" pitchFamily="34" charset="0"/>
              </a:rPr>
              <a:t>There are many different choices for picking pivots. </a:t>
            </a:r>
          </a:p>
          <a:p>
            <a:pPr algn="l" fontAlgn="base">
              <a:buFont typeface="Arial" panose="020B0604020202020204" pitchFamily="34" charset="0"/>
              <a:buChar char="•"/>
            </a:pPr>
            <a:r>
              <a:rPr lang="en-US" sz="2800" b="0" i="1" u="sng" dirty="0">
                <a:solidFill>
                  <a:schemeClr val="tx1"/>
                </a:solidFill>
                <a:effectLst/>
                <a:highlight>
                  <a:srgbClr val="000080"/>
                </a:highlight>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Always pick the first element as a pivot</a:t>
            </a:r>
            <a:r>
              <a:rPr lang="en-US" sz="2800" b="0" i="1" dirty="0">
                <a:solidFill>
                  <a:schemeClr val="tx1"/>
                </a:solidFill>
                <a:effectLst/>
                <a:highlight>
                  <a:srgbClr val="000080"/>
                </a:highlight>
                <a:latin typeface="Calibri Light" panose="020F0302020204030204" pitchFamily="34" charset="0"/>
                <a:cs typeface="Calibri Light" panose="020F0302020204030204" pitchFamily="34" charset="0"/>
              </a:rPr>
              <a:t>.</a:t>
            </a:r>
          </a:p>
          <a:p>
            <a:pPr algn="l" fontAlgn="base">
              <a:buFont typeface="Arial" panose="020B0604020202020204" pitchFamily="34" charset="0"/>
              <a:buChar char="•"/>
            </a:pPr>
            <a:r>
              <a:rPr lang="en-US" sz="2800" b="0" i="1" dirty="0">
                <a:solidFill>
                  <a:schemeClr val="tx1"/>
                </a:solidFill>
                <a:effectLst/>
                <a:highlight>
                  <a:srgbClr val="000080"/>
                </a:highlight>
                <a:latin typeface="Calibri Light" panose="020F0302020204030204" pitchFamily="34" charset="0"/>
                <a:cs typeface="Calibri Light" panose="020F0302020204030204" pitchFamily="34" charset="0"/>
              </a:rPr>
              <a:t>Always pick the last element as a pivot (implemented below)</a:t>
            </a:r>
          </a:p>
          <a:p>
            <a:pPr algn="l" fontAlgn="base">
              <a:buFont typeface="Arial" panose="020B0604020202020204" pitchFamily="34" charset="0"/>
              <a:buChar char="•"/>
            </a:pPr>
            <a:r>
              <a:rPr lang="en-US" sz="2800" b="0" i="1" u="sng" dirty="0">
                <a:solidFill>
                  <a:schemeClr val="tx1"/>
                </a:solidFill>
                <a:effectLst/>
                <a:highlight>
                  <a:srgbClr val="000080"/>
                </a:highlight>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Pick a random element as a pivot</a:t>
            </a:r>
            <a:r>
              <a:rPr lang="en-US" sz="2800" b="0" i="1" dirty="0">
                <a:solidFill>
                  <a:schemeClr val="tx1"/>
                </a:solidFill>
                <a:effectLst/>
                <a:highlight>
                  <a:srgbClr val="000080"/>
                </a:highlight>
                <a:latin typeface="Calibri Light" panose="020F0302020204030204" pitchFamily="34" charset="0"/>
                <a:cs typeface="Calibri Light" panose="020F0302020204030204" pitchFamily="34" charset="0"/>
              </a:rPr>
              <a:t>.</a:t>
            </a:r>
          </a:p>
          <a:p>
            <a:pPr algn="l" fontAlgn="base">
              <a:buFont typeface="Arial" panose="020B0604020202020204" pitchFamily="34" charset="0"/>
              <a:buChar char="•"/>
            </a:pPr>
            <a:r>
              <a:rPr lang="en-US" sz="2800" b="0" i="1" dirty="0">
                <a:solidFill>
                  <a:schemeClr val="tx1"/>
                </a:solidFill>
                <a:effectLst/>
                <a:highlight>
                  <a:srgbClr val="000080"/>
                </a:highlight>
                <a:latin typeface="Calibri Light" panose="020F0302020204030204" pitchFamily="34" charset="0"/>
                <a:cs typeface="Calibri Light" panose="020F0302020204030204" pitchFamily="34" charset="0"/>
              </a:rPr>
              <a:t>Pick the middle as the pivot</a:t>
            </a:r>
            <a:r>
              <a:rPr lang="en-US" b="0" i="0" dirty="0">
                <a:solidFill>
                  <a:srgbClr val="273239"/>
                </a:solidFill>
                <a:effectLst/>
                <a:highlight>
                  <a:srgbClr val="000080"/>
                </a:highlight>
                <a:latin typeface="Nunito" panose="020B060402020202020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176"/>
                                        </p:tgtEl>
                                        <p:attrNameLst>
                                          <p:attrName>style.visibility</p:attrName>
                                        </p:attrNameLst>
                                      </p:cBhvr>
                                      <p:to>
                                        <p:strVal val="visible"/>
                                      </p:to>
                                    </p:set>
                                    <p:anim calcmode="lin" valueType="num">
                                      <p:cBhvr>
                                        <p:cTn id="12" dur="1000" fill="hold"/>
                                        <p:tgtEl>
                                          <p:spTgt spid="2176"/>
                                        </p:tgtEl>
                                        <p:attrNameLst>
                                          <p:attrName>ppt_w</p:attrName>
                                        </p:attrNameLst>
                                      </p:cBhvr>
                                      <p:tavLst>
                                        <p:tav tm="0">
                                          <p:val>
                                            <p:fltVal val="0"/>
                                          </p:val>
                                        </p:tav>
                                        <p:tav tm="100000">
                                          <p:val>
                                            <p:strVal val="#ppt_w"/>
                                          </p:val>
                                        </p:tav>
                                      </p:tavLst>
                                    </p:anim>
                                    <p:anim calcmode="lin" valueType="num">
                                      <p:cBhvr>
                                        <p:cTn id="13" dur="1000" fill="hold"/>
                                        <p:tgtEl>
                                          <p:spTgt spid="2176"/>
                                        </p:tgtEl>
                                        <p:attrNameLst>
                                          <p:attrName>ppt_h</p:attrName>
                                        </p:attrNameLst>
                                      </p:cBhvr>
                                      <p:tavLst>
                                        <p:tav tm="0">
                                          <p:val>
                                            <p:fltVal val="0"/>
                                          </p:val>
                                        </p:tav>
                                        <p:tav tm="100000">
                                          <p:val>
                                            <p:strVal val="#ppt_h"/>
                                          </p:val>
                                        </p:tav>
                                      </p:tavLst>
                                    </p:anim>
                                    <p:anim calcmode="lin" valueType="num">
                                      <p:cBhvr>
                                        <p:cTn id="14" dur="1000" fill="hold"/>
                                        <p:tgtEl>
                                          <p:spTgt spid="2176"/>
                                        </p:tgtEl>
                                        <p:attrNameLst>
                                          <p:attrName>style.rotation</p:attrName>
                                        </p:attrNameLst>
                                      </p:cBhvr>
                                      <p:tavLst>
                                        <p:tav tm="0">
                                          <p:val>
                                            <p:fltVal val="90"/>
                                          </p:val>
                                        </p:tav>
                                        <p:tav tm="100000">
                                          <p:val>
                                            <p:fltVal val="0"/>
                                          </p:val>
                                        </p:tav>
                                      </p:tavLst>
                                    </p:anim>
                                    <p:animEffect transition="in" filter="fade">
                                      <p:cBhvr>
                                        <p:cTn id="15" dur="1000"/>
                                        <p:tgtEl>
                                          <p:spTgt spid="2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612" name="Google Shape;2612;p6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6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9392040A-F98D-3456-BCCB-C960E4A8D56C}"/>
              </a:ext>
            </a:extLst>
          </p:cNvPr>
          <p:cNvSpPr>
            <a:spLocks noGrp="1"/>
          </p:cNvSpPr>
          <p:nvPr>
            <p:ph type="title"/>
          </p:nvPr>
        </p:nvSpPr>
        <p:spPr>
          <a:xfrm>
            <a:off x="259272" y="-281242"/>
            <a:ext cx="7715400" cy="605700"/>
          </a:xfrm>
        </p:spPr>
        <p:txBody>
          <a:bodyPr/>
          <a:lstStyle/>
          <a:p>
            <a:r>
              <a:rPr lang="en-US" sz="5400" b="1" i="1" dirty="0">
                <a:latin typeface="Calibri Light" panose="020F0302020204030204" pitchFamily="34" charset="0"/>
                <a:cs typeface="Calibri Light" panose="020F0302020204030204" pitchFamily="34" charset="0"/>
              </a:rPr>
              <a:t>Partition Algorithm</a:t>
            </a:r>
            <a:endParaRPr lang="ru-RU" sz="5400" b="1" i="1"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E3E6001F-A000-8B26-C655-7E17B0B8A4F5}"/>
              </a:ext>
            </a:extLst>
          </p:cNvPr>
          <p:cNvSpPr txBox="1"/>
          <p:nvPr/>
        </p:nvSpPr>
        <p:spPr>
          <a:xfrm>
            <a:off x="152401" y="1261608"/>
            <a:ext cx="4572000" cy="2246769"/>
          </a:xfrm>
          <a:prstGeom prst="rect">
            <a:avLst/>
          </a:prstGeom>
          <a:noFill/>
        </p:spPr>
        <p:txBody>
          <a:bodyPr wrap="square">
            <a:spAutoFit/>
          </a:bodyPr>
          <a:lstStyle/>
          <a:p>
            <a:r>
              <a:rPr lang="en-US" sz="2000" b="1" i="1" dirty="0">
                <a:solidFill>
                  <a:schemeClr val="tx1"/>
                </a:solidFill>
                <a:effectLst/>
                <a:latin typeface="Calibri" panose="020F0502020204030204" pitchFamily="34" charset="0"/>
                <a:cs typeface="Calibri" panose="020F0502020204030204" pitchFamily="34" charset="0"/>
              </a:rPr>
              <a:t>The logic is simple, we start from the leftmost element and keep track of the index of smaller (or equal) elements as </a:t>
            </a:r>
            <a:r>
              <a:rPr lang="en-US" sz="2000" b="1" i="1" dirty="0" err="1">
                <a:solidFill>
                  <a:schemeClr val="tx1"/>
                </a:solidFill>
                <a:effectLst/>
                <a:latin typeface="Calibri" panose="020F0502020204030204" pitchFamily="34" charset="0"/>
                <a:cs typeface="Calibri" panose="020F0502020204030204" pitchFamily="34" charset="0"/>
              </a:rPr>
              <a:t>i</a:t>
            </a:r>
            <a:r>
              <a:rPr lang="en-US" sz="2000" b="1" i="1" dirty="0">
                <a:solidFill>
                  <a:schemeClr val="tx1"/>
                </a:solidFill>
                <a:effectLst/>
                <a:latin typeface="Calibri" panose="020F0502020204030204" pitchFamily="34" charset="0"/>
                <a:cs typeface="Calibri" panose="020F0502020204030204" pitchFamily="34" charset="0"/>
              </a:rPr>
              <a:t>. While traversing, if we find a smaller element, we swap the current element with </a:t>
            </a:r>
            <a:r>
              <a:rPr lang="en-US" sz="2000" b="1" i="1" dirty="0" err="1">
                <a:solidFill>
                  <a:schemeClr val="tx1"/>
                </a:solidFill>
                <a:effectLst/>
                <a:latin typeface="Calibri" panose="020F0502020204030204" pitchFamily="34" charset="0"/>
                <a:cs typeface="Calibri" panose="020F0502020204030204" pitchFamily="34" charset="0"/>
              </a:rPr>
              <a:t>arr</a:t>
            </a:r>
            <a:r>
              <a:rPr lang="en-US" sz="2000" b="1" i="1" dirty="0">
                <a:solidFill>
                  <a:schemeClr val="tx1"/>
                </a:solidFill>
                <a:effectLst/>
                <a:latin typeface="Calibri" panose="020F0502020204030204" pitchFamily="34" charset="0"/>
                <a:cs typeface="Calibri" panose="020F0502020204030204" pitchFamily="34" charset="0"/>
              </a:rPr>
              <a:t>[</a:t>
            </a:r>
            <a:r>
              <a:rPr lang="en-US" sz="2000" b="1" i="1" dirty="0" err="1">
                <a:solidFill>
                  <a:schemeClr val="tx1"/>
                </a:solidFill>
                <a:effectLst/>
                <a:latin typeface="Calibri" panose="020F0502020204030204" pitchFamily="34" charset="0"/>
                <a:cs typeface="Calibri" panose="020F0502020204030204" pitchFamily="34" charset="0"/>
              </a:rPr>
              <a:t>i</a:t>
            </a:r>
            <a:r>
              <a:rPr lang="en-US" sz="2000" b="1" i="1" dirty="0">
                <a:solidFill>
                  <a:schemeClr val="tx1"/>
                </a:solidFill>
                <a:effectLst/>
                <a:latin typeface="Calibri" panose="020F0502020204030204" pitchFamily="34" charset="0"/>
                <a:cs typeface="Calibri" panose="020F0502020204030204" pitchFamily="34" charset="0"/>
              </a:rPr>
              <a:t>]. Otherwise, we ignore the current element.</a:t>
            </a:r>
            <a:endParaRPr lang="ru-RU" sz="2000" b="1" dirty="0">
              <a:solidFill>
                <a:schemeClr val="tx1"/>
              </a:solidFill>
              <a:latin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6E0B314B-2F26-BD3D-E6D0-B6D9FB11FDCC}"/>
              </a:ext>
            </a:extLst>
          </p:cNvPr>
          <p:cNvSpPr>
            <a:spLocks noChangeArrowheads="1"/>
          </p:cNvSpPr>
          <p:nvPr/>
        </p:nvSpPr>
        <p:spPr bwMode="auto">
          <a:xfrm>
            <a:off x="4892557" y="1723272"/>
            <a:ext cx="3305190" cy="228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Let</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understand</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working</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of</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partition</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and</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Quick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Sort</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algorithm</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help</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of</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following</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example</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kumimoji="0" lang="ru-RU" altLang="ru-RU" sz="11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Consider</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t>
            </a:r>
            <a:r>
              <a:rPr kumimoji="0" lang="ru-RU" altLang="ru-RU"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{10, 80, 30, 90, 40}.</a:t>
            </a:r>
            <a:endParaRPr kumimoji="0" lang="ru-RU" altLang="ru-RU" sz="11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grpSp>
        <p:nvGrpSpPr>
          <p:cNvPr id="2633" name="Google Shape;2633;p70"/>
          <p:cNvGrpSpPr/>
          <p:nvPr/>
        </p:nvGrpSpPr>
        <p:grpSpPr>
          <a:xfrm>
            <a:off x="0" y="0"/>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70"/>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70"/>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70"/>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70"/>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70"/>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70"/>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649" name="Google Shape;2649;p70"/>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2650" name="Google Shape;2650;p70"/>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1" name="Google Shape;2651;p70"/>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2" name="Google Shape;2652;p70"/>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3" name="Google Shape;2653;p70"/>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2654" name="Google Shape;2654;p70"/>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70"/>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70"/>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2657" name="Google Shape;2657;p70"/>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70"/>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70"/>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70"/>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70"/>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70"/>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70"/>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70"/>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70"/>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70"/>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70"/>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70"/>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70"/>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70"/>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70"/>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70"/>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70"/>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70"/>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70"/>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70"/>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70"/>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70"/>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70"/>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70"/>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87" name="Google Shape;2687;p70"/>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70"/>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70"/>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70"/>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70"/>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3" name="Google Shape;2733;p7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7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9E5EEBEE-2C25-1726-61C0-C584224903AC}"/>
              </a:ext>
            </a:extLst>
          </p:cNvPr>
          <p:cNvPicPr>
            <a:picLocks noChangeAspect="1"/>
          </p:cNvPicPr>
          <p:nvPr/>
        </p:nvPicPr>
        <p:blipFill rotWithShape="1">
          <a:blip r:embed="rId3"/>
          <a:srcRect t="8358" b="14671"/>
          <a:stretch/>
        </p:blipFill>
        <p:spPr>
          <a:xfrm>
            <a:off x="3054749" y="857203"/>
            <a:ext cx="5764778" cy="1682429"/>
          </a:xfrm>
          <a:prstGeom prst="rect">
            <a:avLst/>
          </a:prstGeom>
        </p:spPr>
      </p:pic>
      <p:sp>
        <p:nvSpPr>
          <p:cNvPr id="8" name="TextBox 7">
            <a:extLst>
              <a:ext uri="{FF2B5EF4-FFF2-40B4-BE49-F238E27FC236}">
                <a16:creationId xmlns:a16="http://schemas.microsoft.com/office/drawing/2014/main" id="{C6FE522E-AC90-EE09-85FD-C6608AF34C4B}"/>
              </a:ext>
            </a:extLst>
          </p:cNvPr>
          <p:cNvSpPr txBox="1"/>
          <p:nvPr/>
        </p:nvSpPr>
        <p:spPr>
          <a:xfrm>
            <a:off x="3247181" y="157917"/>
            <a:ext cx="4572000"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Compare</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10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pivot</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and</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as</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it</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less</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than</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pivot</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arrange</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it</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ru-RU" altLang="ru-RU" sz="2000"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accrodingly</a:t>
            </a:r>
            <a:r>
              <a:rPr kumimoji="0" lang="ru-RU" altLang="ru-RU" sz="20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9F4B6DE1-6D56-1E38-BEBC-B3373BC87E38}"/>
              </a:ext>
            </a:extLst>
          </p:cNvPr>
          <p:cNvSpPr txBox="1"/>
          <p:nvPr/>
        </p:nvSpPr>
        <p:spPr>
          <a:xfrm>
            <a:off x="2952731" y="2505008"/>
            <a:ext cx="4443463" cy="707886"/>
          </a:xfrm>
          <a:prstGeom prst="rect">
            <a:avLst/>
          </a:prstGeom>
          <a:noFill/>
        </p:spPr>
        <p:txBody>
          <a:bodyPr wrap="square">
            <a:spAutoFit/>
          </a:bodyPr>
          <a:lstStyle/>
          <a:p>
            <a:r>
              <a:rPr lang="en-US" sz="2000" b="1" i="1" dirty="0">
                <a:solidFill>
                  <a:schemeClr val="tx1"/>
                </a:solidFill>
                <a:effectLst/>
                <a:latin typeface="Calibri Light" panose="020F0302020204030204" pitchFamily="34" charset="0"/>
                <a:cs typeface="Calibri Light" panose="020F0302020204030204" pitchFamily="34" charset="0"/>
              </a:rPr>
              <a:t>Compare 8</a:t>
            </a:r>
            <a:r>
              <a:rPr lang="en-US" sz="2000" b="1" i="1" dirty="0">
                <a:solidFill>
                  <a:schemeClr val="tx1"/>
                </a:solidFill>
                <a:latin typeface="Calibri Light" panose="020F0302020204030204" pitchFamily="34" charset="0"/>
                <a:cs typeface="Calibri Light" panose="020F0302020204030204" pitchFamily="34" charset="0"/>
              </a:rPr>
              <a:t>0</a:t>
            </a:r>
            <a:r>
              <a:rPr lang="en-US" sz="2000" b="1" i="1" dirty="0">
                <a:solidFill>
                  <a:schemeClr val="tx1"/>
                </a:solidFill>
                <a:effectLst/>
                <a:latin typeface="Calibri Light" panose="020F0302020204030204" pitchFamily="34" charset="0"/>
                <a:cs typeface="Calibri Light" panose="020F0302020204030204" pitchFamily="34" charset="0"/>
              </a:rPr>
              <a:t> with the pivot. It is greater than pivot</a:t>
            </a:r>
            <a:endParaRPr lang="ru-RU" sz="2000" b="1" dirty="0">
              <a:solidFill>
                <a:schemeClr val="tx1"/>
              </a:solidFill>
              <a:latin typeface="Calibri Light" panose="020F0302020204030204" pitchFamily="34" charset="0"/>
              <a:cs typeface="Calibri Light" panose="020F0302020204030204" pitchFamily="34" charset="0"/>
            </a:endParaRPr>
          </a:p>
        </p:txBody>
      </p:sp>
      <p:pic>
        <p:nvPicPr>
          <p:cNvPr id="12" name="Picture 11">
            <a:extLst>
              <a:ext uri="{FF2B5EF4-FFF2-40B4-BE49-F238E27FC236}">
                <a16:creationId xmlns:a16="http://schemas.microsoft.com/office/drawing/2014/main" id="{676CB47D-FA06-EB09-993B-42D8E795B64F}"/>
              </a:ext>
            </a:extLst>
          </p:cNvPr>
          <p:cNvPicPr>
            <a:picLocks noChangeAspect="1"/>
          </p:cNvPicPr>
          <p:nvPr/>
        </p:nvPicPr>
        <p:blipFill>
          <a:blip r:embed="rId4"/>
          <a:stretch>
            <a:fillRect/>
          </a:stretch>
        </p:blipFill>
        <p:spPr>
          <a:xfrm>
            <a:off x="3038022" y="3250002"/>
            <a:ext cx="4775755" cy="17670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633"/>
                                        </p:tgtEl>
                                        <p:attrNameLst>
                                          <p:attrName>style.visibility</p:attrName>
                                        </p:attrNameLst>
                                      </p:cBhvr>
                                      <p:to>
                                        <p:strVal val="visible"/>
                                      </p:to>
                                    </p:set>
                                    <p:anim calcmode="lin" valueType="num">
                                      <p:cBhvr>
                                        <p:cTn id="7" dur="1000" fill="hold"/>
                                        <p:tgtEl>
                                          <p:spTgt spid="2633"/>
                                        </p:tgtEl>
                                        <p:attrNameLst>
                                          <p:attrName>ppt_w</p:attrName>
                                        </p:attrNameLst>
                                      </p:cBhvr>
                                      <p:tavLst>
                                        <p:tav tm="0">
                                          <p:val>
                                            <p:fltVal val="0"/>
                                          </p:val>
                                        </p:tav>
                                        <p:tav tm="100000">
                                          <p:val>
                                            <p:strVal val="#ppt_w"/>
                                          </p:val>
                                        </p:tav>
                                      </p:tavLst>
                                    </p:anim>
                                    <p:anim calcmode="lin" valueType="num">
                                      <p:cBhvr>
                                        <p:cTn id="8" dur="1000" fill="hold"/>
                                        <p:tgtEl>
                                          <p:spTgt spid="2633"/>
                                        </p:tgtEl>
                                        <p:attrNameLst>
                                          <p:attrName>ppt_h</p:attrName>
                                        </p:attrNameLst>
                                      </p:cBhvr>
                                      <p:tavLst>
                                        <p:tav tm="0">
                                          <p:val>
                                            <p:fltVal val="0"/>
                                          </p:val>
                                        </p:tav>
                                        <p:tav tm="100000">
                                          <p:val>
                                            <p:strVal val="#ppt_h"/>
                                          </p:val>
                                        </p:tav>
                                      </p:tavLst>
                                    </p:anim>
                                    <p:anim calcmode="lin" valueType="num">
                                      <p:cBhvr>
                                        <p:cTn id="9" dur="1000" fill="hold"/>
                                        <p:tgtEl>
                                          <p:spTgt spid="2633"/>
                                        </p:tgtEl>
                                        <p:attrNameLst>
                                          <p:attrName>style.rotation</p:attrName>
                                        </p:attrNameLst>
                                      </p:cBhvr>
                                      <p:tavLst>
                                        <p:tav tm="0">
                                          <p:val>
                                            <p:fltVal val="90"/>
                                          </p:val>
                                        </p:tav>
                                        <p:tav tm="100000">
                                          <p:val>
                                            <p:fltVal val="0"/>
                                          </p:val>
                                        </p:tav>
                                      </p:tavLst>
                                    </p:anim>
                                    <p:animEffect transition="in" filter="fade">
                                      <p:cBhvr>
                                        <p:cTn id="10" dur="1000"/>
                                        <p:tgtEl>
                                          <p:spTgt spid="2633"/>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7" name="Google Shape;2757;p7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7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9FE2DB6-5386-C207-74C3-765B436DA86D}"/>
              </a:ext>
            </a:extLst>
          </p:cNvPr>
          <p:cNvSpPr>
            <a:spLocks noGrp="1"/>
          </p:cNvSpPr>
          <p:nvPr>
            <p:ph type="subTitle" idx="1"/>
          </p:nvPr>
        </p:nvSpPr>
        <p:spPr/>
        <p:txBody>
          <a:bodyPr/>
          <a:lstStyle/>
          <a:p>
            <a:endParaRPr lang="ru-RU"/>
          </a:p>
        </p:txBody>
      </p:sp>
      <p:sp>
        <p:nvSpPr>
          <p:cNvPr id="5" name="Subtitle 4">
            <a:extLst>
              <a:ext uri="{FF2B5EF4-FFF2-40B4-BE49-F238E27FC236}">
                <a16:creationId xmlns:a16="http://schemas.microsoft.com/office/drawing/2014/main" id="{5E63F400-E5D5-2AAD-1C79-25CC48C0E5A1}"/>
              </a:ext>
            </a:extLst>
          </p:cNvPr>
          <p:cNvSpPr>
            <a:spLocks noGrp="1"/>
          </p:cNvSpPr>
          <p:nvPr>
            <p:ph type="subTitle" idx="2"/>
          </p:nvPr>
        </p:nvSpPr>
        <p:spPr/>
        <p:txBody>
          <a:bodyPr/>
          <a:lstStyle/>
          <a:p>
            <a:endParaRPr lang="ru-RU"/>
          </a:p>
        </p:txBody>
      </p:sp>
      <p:pic>
        <p:nvPicPr>
          <p:cNvPr id="9" name="Picture 8">
            <a:extLst>
              <a:ext uri="{FF2B5EF4-FFF2-40B4-BE49-F238E27FC236}">
                <a16:creationId xmlns:a16="http://schemas.microsoft.com/office/drawing/2014/main" id="{A270454F-11EE-777C-2D87-7DBD10D5B767}"/>
              </a:ext>
            </a:extLst>
          </p:cNvPr>
          <p:cNvPicPr>
            <a:picLocks noChangeAspect="1"/>
          </p:cNvPicPr>
          <p:nvPr/>
        </p:nvPicPr>
        <p:blipFill>
          <a:blip r:embed="rId3"/>
          <a:stretch>
            <a:fillRect/>
          </a:stretch>
        </p:blipFill>
        <p:spPr>
          <a:xfrm>
            <a:off x="0" y="1408650"/>
            <a:ext cx="4474350" cy="2517149"/>
          </a:xfrm>
          <a:prstGeom prst="rect">
            <a:avLst/>
          </a:prstGeom>
        </p:spPr>
      </p:pic>
      <p:sp>
        <p:nvSpPr>
          <p:cNvPr id="11" name="TextBox 10">
            <a:extLst>
              <a:ext uri="{FF2B5EF4-FFF2-40B4-BE49-F238E27FC236}">
                <a16:creationId xmlns:a16="http://schemas.microsoft.com/office/drawing/2014/main" id="{77761C56-DC77-1418-5608-E203262DFE71}"/>
              </a:ext>
            </a:extLst>
          </p:cNvPr>
          <p:cNvSpPr txBox="1"/>
          <p:nvPr/>
        </p:nvSpPr>
        <p:spPr>
          <a:xfrm>
            <a:off x="97650" y="635308"/>
            <a:ext cx="4572000" cy="707886"/>
          </a:xfrm>
          <a:prstGeom prst="rect">
            <a:avLst/>
          </a:prstGeom>
          <a:noFill/>
        </p:spPr>
        <p:txBody>
          <a:bodyPr wrap="square">
            <a:spAutoFit/>
          </a:bodyPr>
          <a:lstStyle/>
          <a:p>
            <a:r>
              <a:rPr lang="en-US" sz="2000" b="1" i="1" dirty="0">
                <a:solidFill>
                  <a:schemeClr val="tx1"/>
                </a:solidFill>
                <a:effectLst/>
                <a:latin typeface="Nunito" panose="020B0604020202020204" charset="0"/>
              </a:rPr>
              <a:t>Compare 30 with pivot. It is less than pivot so arrange it accordingly</a:t>
            </a:r>
            <a:endParaRPr lang="ru-RU" sz="2000" b="1" dirty="0">
              <a:solidFill>
                <a:schemeClr val="tx1"/>
              </a:solidFill>
            </a:endParaRPr>
          </a:p>
        </p:txBody>
      </p:sp>
      <p:pic>
        <p:nvPicPr>
          <p:cNvPr id="13" name="Picture 12">
            <a:extLst>
              <a:ext uri="{FF2B5EF4-FFF2-40B4-BE49-F238E27FC236}">
                <a16:creationId xmlns:a16="http://schemas.microsoft.com/office/drawing/2014/main" id="{1451674A-4AB9-8533-AE49-0E3DAA6B31AE}"/>
              </a:ext>
            </a:extLst>
          </p:cNvPr>
          <p:cNvPicPr>
            <a:picLocks noChangeAspect="1"/>
          </p:cNvPicPr>
          <p:nvPr/>
        </p:nvPicPr>
        <p:blipFill>
          <a:blip r:embed="rId4"/>
          <a:stretch>
            <a:fillRect/>
          </a:stretch>
        </p:blipFill>
        <p:spPr>
          <a:xfrm>
            <a:off x="4669650" y="1472325"/>
            <a:ext cx="4310227" cy="2517149"/>
          </a:xfrm>
          <a:prstGeom prst="rect">
            <a:avLst/>
          </a:prstGeom>
        </p:spPr>
      </p:pic>
      <p:sp>
        <p:nvSpPr>
          <p:cNvPr id="15" name="TextBox 14">
            <a:extLst>
              <a:ext uri="{FF2B5EF4-FFF2-40B4-BE49-F238E27FC236}">
                <a16:creationId xmlns:a16="http://schemas.microsoft.com/office/drawing/2014/main" id="{F37A0277-6266-99C2-9212-914D78DF99E2}"/>
              </a:ext>
            </a:extLst>
          </p:cNvPr>
          <p:cNvSpPr txBox="1"/>
          <p:nvPr/>
        </p:nvSpPr>
        <p:spPr>
          <a:xfrm>
            <a:off x="4669650" y="635308"/>
            <a:ext cx="4161692" cy="707886"/>
          </a:xfrm>
          <a:prstGeom prst="rect">
            <a:avLst/>
          </a:prstGeom>
          <a:noFill/>
        </p:spPr>
        <p:txBody>
          <a:bodyPr wrap="square">
            <a:spAutoFit/>
          </a:bodyPr>
          <a:lstStyle/>
          <a:p>
            <a:pPr algn="l" fontAlgn="base">
              <a:buFont typeface="Arial" panose="020B0604020202020204" pitchFamily="34" charset="0"/>
              <a:buChar char="•"/>
            </a:pPr>
            <a:r>
              <a:rPr lang="en-US" sz="2000" b="1" i="1" dirty="0">
                <a:solidFill>
                  <a:schemeClr val="tx1"/>
                </a:solidFill>
                <a:effectLst/>
                <a:latin typeface="Nunito" panose="020B0604020202020204" charset="0"/>
              </a:rPr>
              <a:t>Compare 90 with the pivot. It is greater than the pivot</a:t>
            </a:r>
            <a:r>
              <a:rPr lang="en-US" sz="1200" b="0" i="1" dirty="0">
                <a:solidFill>
                  <a:srgbClr val="273239"/>
                </a:solidFill>
                <a:effectLst/>
                <a:latin typeface="Nunito" panose="020B060402020202020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8" name="Google Shape;2798;p7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2799;p7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11E361C5-13FA-C41C-1B6B-34B31A958A44}"/>
              </a:ext>
            </a:extLst>
          </p:cNvPr>
          <p:cNvPicPr>
            <a:picLocks noChangeAspect="1"/>
          </p:cNvPicPr>
          <p:nvPr/>
        </p:nvPicPr>
        <p:blipFill>
          <a:blip r:embed="rId3"/>
          <a:stretch>
            <a:fillRect/>
          </a:stretch>
        </p:blipFill>
        <p:spPr>
          <a:xfrm>
            <a:off x="293078" y="1198591"/>
            <a:ext cx="4278922" cy="2444209"/>
          </a:xfrm>
          <a:prstGeom prst="rect">
            <a:avLst/>
          </a:prstGeom>
        </p:spPr>
      </p:pic>
      <p:sp>
        <p:nvSpPr>
          <p:cNvPr id="11" name="TextBox 10">
            <a:extLst>
              <a:ext uri="{FF2B5EF4-FFF2-40B4-BE49-F238E27FC236}">
                <a16:creationId xmlns:a16="http://schemas.microsoft.com/office/drawing/2014/main" id="{C2475EF1-118F-C8FA-D51C-4FA07D086D05}"/>
              </a:ext>
            </a:extLst>
          </p:cNvPr>
          <p:cNvSpPr txBox="1"/>
          <p:nvPr/>
        </p:nvSpPr>
        <p:spPr>
          <a:xfrm>
            <a:off x="390727" y="82466"/>
            <a:ext cx="4572000" cy="830997"/>
          </a:xfrm>
          <a:prstGeom prst="rect">
            <a:avLst/>
          </a:prstGeom>
          <a:noFill/>
        </p:spPr>
        <p:txBody>
          <a:bodyPr wrap="square">
            <a:spAutoFit/>
          </a:bodyPr>
          <a:lstStyle/>
          <a:p>
            <a:pPr algn="l" fontAlgn="base">
              <a:buFont typeface="Arial" panose="020B0604020202020204" pitchFamily="34" charset="0"/>
              <a:buChar char="•"/>
            </a:pPr>
            <a:r>
              <a:rPr lang="en-US" sz="2400" b="1" i="1" dirty="0">
                <a:solidFill>
                  <a:schemeClr val="tx1"/>
                </a:solidFill>
                <a:effectLst/>
                <a:latin typeface="Nunito" panose="020B0604020202020204" charset="0"/>
              </a:rPr>
              <a:t>Arrange the pivot in its correct position.</a:t>
            </a:r>
          </a:p>
        </p:txBody>
      </p:sp>
      <p:pic>
        <p:nvPicPr>
          <p:cNvPr id="13" name="Picture 12">
            <a:extLst>
              <a:ext uri="{FF2B5EF4-FFF2-40B4-BE49-F238E27FC236}">
                <a16:creationId xmlns:a16="http://schemas.microsoft.com/office/drawing/2014/main" id="{7142466A-6922-DB60-6D68-90AB0712A978}"/>
              </a:ext>
            </a:extLst>
          </p:cNvPr>
          <p:cNvPicPr>
            <a:picLocks noChangeAspect="1"/>
          </p:cNvPicPr>
          <p:nvPr/>
        </p:nvPicPr>
        <p:blipFill>
          <a:blip r:embed="rId4"/>
          <a:stretch>
            <a:fillRect/>
          </a:stretch>
        </p:blipFill>
        <p:spPr>
          <a:xfrm>
            <a:off x="4817475" y="1198591"/>
            <a:ext cx="4133670" cy="2480202"/>
          </a:xfrm>
          <a:prstGeom prst="rect">
            <a:avLst/>
          </a:prstGeom>
        </p:spPr>
      </p:pic>
      <p:grpSp>
        <p:nvGrpSpPr>
          <p:cNvPr id="14" name="Google Shape;2176;p67">
            <a:extLst>
              <a:ext uri="{FF2B5EF4-FFF2-40B4-BE49-F238E27FC236}">
                <a16:creationId xmlns:a16="http://schemas.microsoft.com/office/drawing/2014/main" id="{AC0519A6-B7AC-6492-806D-8FCEF58E9BBA}"/>
              </a:ext>
            </a:extLst>
          </p:cNvPr>
          <p:cNvGrpSpPr/>
          <p:nvPr/>
        </p:nvGrpSpPr>
        <p:grpSpPr>
          <a:xfrm>
            <a:off x="-279135" y="3131901"/>
            <a:ext cx="3852862" cy="3290153"/>
            <a:chOff x="409488" y="1216888"/>
            <a:chExt cx="3852862" cy="3290153"/>
          </a:xfrm>
        </p:grpSpPr>
        <p:sp>
          <p:nvSpPr>
            <p:cNvPr id="15" name="Google Shape;2177;p67">
              <a:extLst>
                <a:ext uri="{FF2B5EF4-FFF2-40B4-BE49-F238E27FC236}">
                  <a16:creationId xmlns:a16="http://schemas.microsoft.com/office/drawing/2014/main" id="{49934C04-79B4-9096-5550-DD5D7CE8DBCA}"/>
                </a:ext>
              </a:extLst>
            </p:cNvPr>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78;p67">
              <a:extLst>
                <a:ext uri="{FF2B5EF4-FFF2-40B4-BE49-F238E27FC236}">
                  <a16:creationId xmlns:a16="http://schemas.microsoft.com/office/drawing/2014/main" id="{0B7F5503-B65F-1AE0-F24A-E5B058ED8B63}"/>
                </a:ext>
              </a:extLst>
            </p:cNvPr>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oogle Shape;2179;p67">
              <a:extLst>
                <a:ext uri="{FF2B5EF4-FFF2-40B4-BE49-F238E27FC236}">
                  <a16:creationId xmlns:a16="http://schemas.microsoft.com/office/drawing/2014/main" id="{9ABD3CEE-3CE4-D147-FB5A-6C0FA9ED560B}"/>
                </a:ext>
              </a:extLst>
            </p:cNvPr>
            <p:cNvGrpSpPr/>
            <p:nvPr/>
          </p:nvGrpSpPr>
          <p:grpSpPr>
            <a:xfrm>
              <a:off x="409488" y="1322894"/>
              <a:ext cx="3852857" cy="3184146"/>
              <a:chOff x="4021063" y="1017944"/>
              <a:chExt cx="3852857" cy="3184146"/>
            </a:xfrm>
          </p:grpSpPr>
          <p:sp>
            <p:nvSpPr>
              <p:cNvPr id="18" name="Google Shape;2180;p67">
                <a:extLst>
                  <a:ext uri="{FF2B5EF4-FFF2-40B4-BE49-F238E27FC236}">
                    <a16:creationId xmlns:a16="http://schemas.microsoft.com/office/drawing/2014/main" id="{15906E88-DC0D-67CB-87E9-1FE186B2AED6}"/>
                  </a:ext>
                </a:extLst>
              </p:cNvPr>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181;p67">
                <a:extLst>
                  <a:ext uri="{FF2B5EF4-FFF2-40B4-BE49-F238E27FC236}">
                    <a16:creationId xmlns:a16="http://schemas.microsoft.com/office/drawing/2014/main" id="{E1D9EA33-3BA3-3288-56A5-958A278A41EE}"/>
                  </a:ext>
                </a:extLst>
              </p:cNvPr>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182;p67">
                <a:extLst>
                  <a:ext uri="{FF2B5EF4-FFF2-40B4-BE49-F238E27FC236}">
                    <a16:creationId xmlns:a16="http://schemas.microsoft.com/office/drawing/2014/main" id="{83CF25A7-CAE9-D649-EBEF-D03CC2B01670}"/>
                  </a:ext>
                </a:extLst>
              </p:cNvPr>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2183;p67">
                <a:extLst>
                  <a:ext uri="{FF2B5EF4-FFF2-40B4-BE49-F238E27FC236}">
                    <a16:creationId xmlns:a16="http://schemas.microsoft.com/office/drawing/2014/main" id="{FAC69E41-09D4-5490-5439-1C04D67BCBC9}"/>
                  </a:ext>
                </a:extLst>
              </p:cNvPr>
              <p:cNvGrpSpPr/>
              <p:nvPr/>
            </p:nvGrpSpPr>
            <p:grpSpPr>
              <a:xfrm rot="582716" flipH="1">
                <a:off x="6170759" y="1095259"/>
                <a:ext cx="1043083" cy="1488448"/>
                <a:chOff x="910475" y="761863"/>
                <a:chExt cx="1043050" cy="1488400"/>
              </a:xfrm>
            </p:grpSpPr>
            <p:sp>
              <p:nvSpPr>
                <p:cNvPr id="2757" name="Google Shape;2184;p67">
                  <a:extLst>
                    <a:ext uri="{FF2B5EF4-FFF2-40B4-BE49-F238E27FC236}">
                      <a16:creationId xmlns:a16="http://schemas.microsoft.com/office/drawing/2014/main" id="{1DD98FC6-FF5C-03B7-6EE2-D74EF587EA8B}"/>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185;p67">
                  <a:extLst>
                    <a:ext uri="{FF2B5EF4-FFF2-40B4-BE49-F238E27FC236}">
                      <a16:creationId xmlns:a16="http://schemas.microsoft.com/office/drawing/2014/main" id="{06F76CDA-895B-46E8-ED71-7139439AE023}"/>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186;p67">
                  <a:extLst>
                    <a:ext uri="{FF2B5EF4-FFF2-40B4-BE49-F238E27FC236}">
                      <a16:creationId xmlns:a16="http://schemas.microsoft.com/office/drawing/2014/main" id="{990A7F54-F4FC-F439-CF3A-9590BD111D83}"/>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187;p67">
                  <a:extLst>
                    <a:ext uri="{FF2B5EF4-FFF2-40B4-BE49-F238E27FC236}">
                      <a16:creationId xmlns:a16="http://schemas.microsoft.com/office/drawing/2014/main" id="{38BFA0F8-180E-B7BA-43FC-73FBFCC29E7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188;p67">
                  <a:extLst>
                    <a:ext uri="{FF2B5EF4-FFF2-40B4-BE49-F238E27FC236}">
                      <a16:creationId xmlns:a16="http://schemas.microsoft.com/office/drawing/2014/main" id="{9D4CC373-B91C-827A-78DF-64E516D2B59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189;p67">
                  <a:extLst>
                    <a:ext uri="{FF2B5EF4-FFF2-40B4-BE49-F238E27FC236}">
                      <a16:creationId xmlns:a16="http://schemas.microsoft.com/office/drawing/2014/main" id="{73A8B8DA-CA4A-8F89-2E3C-391662F30D45}"/>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190;p67">
                  <a:extLst>
                    <a:ext uri="{FF2B5EF4-FFF2-40B4-BE49-F238E27FC236}">
                      <a16:creationId xmlns:a16="http://schemas.microsoft.com/office/drawing/2014/main" id="{E4A72429-1616-EB17-A860-887B1ED0511E}"/>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191;p67">
                  <a:extLst>
                    <a:ext uri="{FF2B5EF4-FFF2-40B4-BE49-F238E27FC236}">
                      <a16:creationId xmlns:a16="http://schemas.microsoft.com/office/drawing/2014/main" id="{4B058EDE-1270-6C9E-738F-D15458A762E0}"/>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192;p67">
                  <a:extLst>
                    <a:ext uri="{FF2B5EF4-FFF2-40B4-BE49-F238E27FC236}">
                      <a16:creationId xmlns:a16="http://schemas.microsoft.com/office/drawing/2014/main" id="{5D55153D-65DA-7D97-5C00-4F476AD8F102}"/>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193;p67">
                  <a:extLst>
                    <a:ext uri="{FF2B5EF4-FFF2-40B4-BE49-F238E27FC236}">
                      <a16:creationId xmlns:a16="http://schemas.microsoft.com/office/drawing/2014/main" id="{E3A0C310-CF8B-82B3-4A0C-878149E259FF}"/>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194;p67">
                  <a:extLst>
                    <a:ext uri="{FF2B5EF4-FFF2-40B4-BE49-F238E27FC236}">
                      <a16:creationId xmlns:a16="http://schemas.microsoft.com/office/drawing/2014/main" id="{4F336748-D50A-46BD-C7FE-EC3C41A37B3D}"/>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2195;p67">
                <a:extLst>
                  <a:ext uri="{FF2B5EF4-FFF2-40B4-BE49-F238E27FC236}">
                    <a16:creationId xmlns:a16="http://schemas.microsoft.com/office/drawing/2014/main" id="{7CDCFF6B-903F-202B-A1FC-3131B91022B3}"/>
                  </a:ext>
                </a:extLst>
              </p:cNvPr>
              <p:cNvGrpSpPr/>
              <p:nvPr/>
            </p:nvGrpSpPr>
            <p:grpSpPr>
              <a:xfrm>
                <a:off x="6784900" y="1896663"/>
                <a:ext cx="875600" cy="1088925"/>
                <a:chOff x="5962175" y="478150"/>
                <a:chExt cx="875600" cy="1088925"/>
              </a:xfrm>
            </p:grpSpPr>
            <p:sp>
              <p:nvSpPr>
                <p:cNvPr id="2752" name="Google Shape;2196;p67">
                  <a:extLst>
                    <a:ext uri="{FF2B5EF4-FFF2-40B4-BE49-F238E27FC236}">
                      <a16:creationId xmlns:a16="http://schemas.microsoft.com/office/drawing/2014/main" id="{FAE9500E-5AC7-CC63-4F75-5C62B4573D76}"/>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197;p67">
                  <a:extLst>
                    <a:ext uri="{FF2B5EF4-FFF2-40B4-BE49-F238E27FC236}">
                      <a16:creationId xmlns:a16="http://schemas.microsoft.com/office/drawing/2014/main" id="{BCB357CC-6379-9D93-38E2-A364157AAC2A}"/>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198;p67">
                  <a:extLst>
                    <a:ext uri="{FF2B5EF4-FFF2-40B4-BE49-F238E27FC236}">
                      <a16:creationId xmlns:a16="http://schemas.microsoft.com/office/drawing/2014/main" id="{0387CB99-A16B-A1F3-261C-F181964BDE6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199;p67">
                  <a:extLst>
                    <a:ext uri="{FF2B5EF4-FFF2-40B4-BE49-F238E27FC236}">
                      <a16:creationId xmlns:a16="http://schemas.microsoft.com/office/drawing/2014/main" id="{E0E370B6-ACC5-6DCA-601A-59E08E8E45E0}"/>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200;p67">
                  <a:extLst>
                    <a:ext uri="{FF2B5EF4-FFF2-40B4-BE49-F238E27FC236}">
                      <a16:creationId xmlns:a16="http://schemas.microsoft.com/office/drawing/2014/main" id="{307B2076-112B-001E-912B-09FF5BFE8A40}"/>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Google Shape;2201;p67">
                <a:extLst>
                  <a:ext uri="{FF2B5EF4-FFF2-40B4-BE49-F238E27FC236}">
                    <a16:creationId xmlns:a16="http://schemas.microsoft.com/office/drawing/2014/main" id="{9828ED9B-61B7-6A63-28BE-C9AD7D20ED96}"/>
                  </a:ext>
                </a:extLst>
              </p:cNvPr>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02;p67">
                <a:extLst>
                  <a:ext uri="{FF2B5EF4-FFF2-40B4-BE49-F238E27FC236}">
                    <a16:creationId xmlns:a16="http://schemas.microsoft.com/office/drawing/2014/main" id="{F7360ADF-AC3C-5699-0C77-AE1C6FF6CC02}"/>
                  </a:ext>
                </a:extLst>
              </p:cNvPr>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03;p67">
                <a:extLst>
                  <a:ext uri="{FF2B5EF4-FFF2-40B4-BE49-F238E27FC236}">
                    <a16:creationId xmlns:a16="http://schemas.microsoft.com/office/drawing/2014/main" id="{08F77E4B-6551-6124-AD36-9FD78A3325EF}"/>
                  </a:ext>
                </a:extLst>
              </p:cNvPr>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04;p67">
                <a:extLst>
                  <a:ext uri="{FF2B5EF4-FFF2-40B4-BE49-F238E27FC236}">
                    <a16:creationId xmlns:a16="http://schemas.microsoft.com/office/drawing/2014/main" id="{00505BD8-0D71-1E33-8B67-76DDB31A1BEE}"/>
                  </a:ext>
                </a:extLst>
              </p:cNvPr>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205;p67">
                <a:extLst>
                  <a:ext uri="{FF2B5EF4-FFF2-40B4-BE49-F238E27FC236}">
                    <a16:creationId xmlns:a16="http://schemas.microsoft.com/office/drawing/2014/main" id="{3D2B2C2E-3CD7-9728-395C-9760D9537E86}"/>
                  </a:ext>
                </a:extLst>
              </p:cNvPr>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206;p67">
                <a:extLst>
                  <a:ext uri="{FF2B5EF4-FFF2-40B4-BE49-F238E27FC236}">
                    <a16:creationId xmlns:a16="http://schemas.microsoft.com/office/drawing/2014/main" id="{454017B1-80E6-79D8-6BCE-BC337E5F72BE}"/>
                  </a:ext>
                </a:extLst>
              </p:cNvPr>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207;p67">
                <a:extLst>
                  <a:ext uri="{FF2B5EF4-FFF2-40B4-BE49-F238E27FC236}">
                    <a16:creationId xmlns:a16="http://schemas.microsoft.com/office/drawing/2014/main" id="{5E5BEAEA-7211-7663-96DF-0BA5FDE79A31}"/>
                  </a:ext>
                </a:extLst>
              </p:cNvPr>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2208;p67">
                <a:extLst>
                  <a:ext uri="{FF2B5EF4-FFF2-40B4-BE49-F238E27FC236}">
                    <a16:creationId xmlns:a16="http://schemas.microsoft.com/office/drawing/2014/main" id="{35AC7219-DE13-01FD-18F4-22B24E685384}"/>
                  </a:ext>
                </a:extLst>
              </p:cNvPr>
              <p:cNvGrpSpPr/>
              <p:nvPr/>
            </p:nvGrpSpPr>
            <p:grpSpPr>
              <a:xfrm>
                <a:off x="4523787" y="1543335"/>
                <a:ext cx="2338579" cy="2014768"/>
                <a:chOff x="4546896" y="1377977"/>
                <a:chExt cx="2655063" cy="2287430"/>
              </a:xfrm>
            </p:grpSpPr>
            <p:sp>
              <p:nvSpPr>
                <p:cNvPr id="37" name="Google Shape;2209;p67">
                  <a:extLst>
                    <a:ext uri="{FF2B5EF4-FFF2-40B4-BE49-F238E27FC236}">
                      <a16:creationId xmlns:a16="http://schemas.microsoft.com/office/drawing/2014/main" id="{E0527D11-3E6E-30FF-0C8D-67A47E0C7F71}"/>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210;p67">
                  <a:extLst>
                    <a:ext uri="{FF2B5EF4-FFF2-40B4-BE49-F238E27FC236}">
                      <a16:creationId xmlns:a16="http://schemas.microsoft.com/office/drawing/2014/main" id="{C4CA0429-FE11-0E2A-0C9F-49DFC0CC18CE}"/>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211;p67">
                  <a:extLst>
                    <a:ext uri="{FF2B5EF4-FFF2-40B4-BE49-F238E27FC236}">
                      <a16:creationId xmlns:a16="http://schemas.microsoft.com/office/drawing/2014/main" id="{074E3713-8F91-24F9-2156-770FB161D17E}"/>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212;p67">
                  <a:extLst>
                    <a:ext uri="{FF2B5EF4-FFF2-40B4-BE49-F238E27FC236}">
                      <a16:creationId xmlns:a16="http://schemas.microsoft.com/office/drawing/2014/main" id="{04F011BD-16FE-0CAC-DBAD-484ECA72B49F}"/>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213;p67">
                  <a:extLst>
                    <a:ext uri="{FF2B5EF4-FFF2-40B4-BE49-F238E27FC236}">
                      <a16:creationId xmlns:a16="http://schemas.microsoft.com/office/drawing/2014/main" id="{3C3D6F82-033B-EFC3-FED1-DACC1C11868E}"/>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14;p67">
                  <a:extLst>
                    <a:ext uri="{FF2B5EF4-FFF2-40B4-BE49-F238E27FC236}">
                      <a16:creationId xmlns:a16="http://schemas.microsoft.com/office/drawing/2014/main" id="{6BD38FFF-709B-1DF0-434C-51BBA30CA85E}"/>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215;p67">
                  <a:extLst>
                    <a:ext uri="{FF2B5EF4-FFF2-40B4-BE49-F238E27FC236}">
                      <a16:creationId xmlns:a16="http://schemas.microsoft.com/office/drawing/2014/main" id="{233AB91E-0BE2-2739-ED99-B640348CCDA7}"/>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216;p67">
                  <a:extLst>
                    <a:ext uri="{FF2B5EF4-FFF2-40B4-BE49-F238E27FC236}">
                      <a16:creationId xmlns:a16="http://schemas.microsoft.com/office/drawing/2014/main" id="{09E4E6C0-7C52-52DA-B6EC-EB7627DE2576}"/>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217;p67">
                  <a:extLst>
                    <a:ext uri="{FF2B5EF4-FFF2-40B4-BE49-F238E27FC236}">
                      <a16:creationId xmlns:a16="http://schemas.microsoft.com/office/drawing/2014/main" id="{F78DABB0-0787-44D9-19E1-E4A71E2A4D2E}"/>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218;p67">
                  <a:extLst>
                    <a:ext uri="{FF2B5EF4-FFF2-40B4-BE49-F238E27FC236}">
                      <a16:creationId xmlns:a16="http://schemas.microsoft.com/office/drawing/2014/main" id="{3A6A9CD3-C819-C03D-8157-B8BD2FF561F9}"/>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219;p67">
                  <a:extLst>
                    <a:ext uri="{FF2B5EF4-FFF2-40B4-BE49-F238E27FC236}">
                      <a16:creationId xmlns:a16="http://schemas.microsoft.com/office/drawing/2014/main" id="{400AFDAC-0B2C-D0E9-DD8A-845E06831CF3}"/>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220;p67">
                  <a:extLst>
                    <a:ext uri="{FF2B5EF4-FFF2-40B4-BE49-F238E27FC236}">
                      <a16:creationId xmlns:a16="http://schemas.microsoft.com/office/drawing/2014/main" id="{29A59138-2921-4A84-6307-28A9AB670626}"/>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221;p67">
                  <a:extLst>
                    <a:ext uri="{FF2B5EF4-FFF2-40B4-BE49-F238E27FC236}">
                      <a16:creationId xmlns:a16="http://schemas.microsoft.com/office/drawing/2014/main" id="{A12EE45A-29E1-E451-BDAA-4C4F4E765485}"/>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222;p67">
                  <a:extLst>
                    <a:ext uri="{FF2B5EF4-FFF2-40B4-BE49-F238E27FC236}">
                      <a16:creationId xmlns:a16="http://schemas.microsoft.com/office/drawing/2014/main" id="{47BE03D0-9798-3770-C47F-FE95E49EECE3}"/>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223;p67">
                  <a:extLst>
                    <a:ext uri="{FF2B5EF4-FFF2-40B4-BE49-F238E27FC236}">
                      <a16:creationId xmlns:a16="http://schemas.microsoft.com/office/drawing/2014/main" id="{6C366B22-6F25-4312-A08C-AAB97584F00F}"/>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224;p67">
                  <a:extLst>
                    <a:ext uri="{FF2B5EF4-FFF2-40B4-BE49-F238E27FC236}">
                      <a16:creationId xmlns:a16="http://schemas.microsoft.com/office/drawing/2014/main" id="{A170BEB8-0662-6813-1052-BB5541D265C2}"/>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225;p67">
                  <a:extLst>
                    <a:ext uri="{FF2B5EF4-FFF2-40B4-BE49-F238E27FC236}">
                      <a16:creationId xmlns:a16="http://schemas.microsoft.com/office/drawing/2014/main" id="{AF188541-4242-BE50-5B77-A1ED62CCE6BD}"/>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226;p67">
                  <a:extLst>
                    <a:ext uri="{FF2B5EF4-FFF2-40B4-BE49-F238E27FC236}">
                      <a16:creationId xmlns:a16="http://schemas.microsoft.com/office/drawing/2014/main" id="{3A8F5651-6AD9-FD80-745C-392F8F3F9D6C}"/>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227;p67">
                  <a:extLst>
                    <a:ext uri="{FF2B5EF4-FFF2-40B4-BE49-F238E27FC236}">
                      <a16:creationId xmlns:a16="http://schemas.microsoft.com/office/drawing/2014/main" id="{E8CEEEE6-2084-667C-89BD-A0584F4D0D2C}"/>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228;p67">
                  <a:extLst>
                    <a:ext uri="{FF2B5EF4-FFF2-40B4-BE49-F238E27FC236}">
                      <a16:creationId xmlns:a16="http://schemas.microsoft.com/office/drawing/2014/main" id="{33FC9525-53E9-5BFB-78DE-E00C05F8DE0F}"/>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229;p67">
                  <a:extLst>
                    <a:ext uri="{FF2B5EF4-FFF2-40B4-BE49-F238E27FC236}">
                      <a16:creationId xmlns:a16="http://schemas.microsoft.com/office/drawing/2014/main" id="{AF568FDD-2CCD-FE74-76C2-AD59FDD6BF00}"/>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230;p67">
                  <a:extLst>
                    <a:ext uri="{FF2B5EF4-FFF2-40B4-BE49-F238E27FC236}">
                      <a16:creationId xmlns:a16="http://schemas.microsoft.com/office/drawing/2014/main" id="{37364BAE-31E3-BEAE-D54D-FABEFC629A05}"/>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231;p67">
                  <a:extLst>
                    <a:ext uri="{FF2B5EF4-FFF2-40B4-BE49-F238E27FC236}">
                      <a16:creationId xmlns:a16="http://schemas.microsoft.com/office/drawing/2014/main" id="{7EE73FB2-D758-E016-40B6-4ED1543598F8}"/>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232;p67">
                  <a:extLst>
                    <a:ext uri="{FF2B5EF4-FFF2-40B4-BE49-F238E27FC236}">
                      <a16:creationId xmlns:a16="http://schemas.microsoft.com/office/drawing/2014/main" id="{3BB6B6D2-6365-8C13-30A1-729C9FE9CFD4}"/>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233;p67">
                  <a:extLst>
                    <a:ext uri="{FF2B5EF4-FFF2-40B4-BE49-F238E27FC236}">
                      <a16:creationId xmlns:a16="http://schemas.microsoft.com/office/drawing/2014/main" id="{1A9BC2CF-355A-818C-A846-AC8C98B105B6}"/>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234;p67">
                  <a:extLst>
                    <a:ext uri="{FF2B5EF4-FFF2-40B4-BE49-F238E27FC236}">
                      <a16:creationId xmlns:a16="http://schemas.microsoft.com/office/drawing/2014/main" id="{A64E87F0-3DE5-7F9B-17DA-5190283B3909}"/>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235;p67">
                  <a:extLst>
                    <a:ext uri="{FF2B5EF4-FFF2-40B4-BE49-F238E27FC236}">
                      <a16:creationId xmlns:a16="http://schemas.microsoft.com/office/drawing/2014/main" id="{6E0A18D5-53DF-3BAE-F1D8-5215DAAD930C}"/>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2236;p67">
                <a:extLst>
                  <a:ext uri="{FF2B5EF4-FFF2-40B4-BE49-F238E27FC236}">
                    <a16:creationId xmlns:a16="http://schemas.microsoft.com/office/drawing/2014/main" id="{3C10AD9E-1025-CD6C-330F-02E646661E01}"/>
                  </a:ext>
                </a:extLst>
              </p:cNvPr>
              <p:cNvGrpSpPr/>
              <p:nvPr/>
            </p:nvGrpSpPr>
            <p:grpSpPr>
              <a:xfrm>
                <a:off x="4388225" y="1476850"/>
                <a:ext cx="621130" cy="624971"/>
                <a:chOff x="2483500" y="875875"/>
                <a:chExt cx="621130" cy="624971"/>
              </a:xfrm>
            </p:grpSpPr>
            <p:sp>
              <p:nvSpPr>
                <p:cNvPr id="34" name="Google Shape;2237;p67">
                  <a:extLst>
                    <a:ext uri="{FF2B5EF4-FFF2-40B4-BE49-F238E27FC236}">
                      <a16:creationId xmlns:a16="http://schemas.microsoft.com/office/drawing/2014/main" id="{3B9B82AB-1342-009F-D31D-963595CD67B1}"/>
                    </a:ext>
                  </a:extLst>
                </p:cNvPr>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238;p67">
                  <a:extLst>
                    <a:ext uri="{FF2B5EF4-FFF2-40B4-BE49-F238E27FC236}">
                      <a16:creationId xmlns:a16="http://schemas.microsoft.com/office/drawing/2014/main" id="{4A4BD707-D6E6-9A08-7DB3-EB04A846611B}"/>
                    </a:ext>
                  </a:extLst>
                </p:cNvPr>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239;p67">
                  <a:extLst>
                    <a:ext uri="{FF2B5EF4-FFF2-40B4-BE49-F238E27FC236}">
                      <a16:creationId xmlns:a16="http://schemas.microsoft.com/office/drawing/2014/main" id="{C8576C4D-63AB-0D3D-77AF-E873AC3D56FA}"/>
                    </a:ext>
                  </a:extLst>
                </p:cNvPr>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2240;p67">
                <a:extLst>
                  <a:ext uri="{FF2B5EF4-FFF2-40B4-BE49-F238E27FC236}">
                    <a16:creationId xmlns:a16="http://schemas.microsoft.com/office/drawing/2014/main" id="{E16BC672-77B0-D884-D22D-957A0F032134}"/>
                  </a:ext>
                </a:extLst>
              </p:cNvPr>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241;p67">
                <a:extLst>
                  <a:ext uri="{FF2B5EF4-FFF2-40B4-BE49-F238E27FC236}">
                    <a16:creationId xmlns:a16="http://schemas.microsoft.com/office/drawing/2014/main" id="{8CD66BAF-4BA4-8E53-902F-5BAEA61FEA90}"/>
                  </a:ext>
                </a:extLst>
              </p:cNvPr>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3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131" name="Google Shape;2131;p6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a:extLst>
              <a:ext uri="{FF2B5EF4-FFF2-40B4-BE49-F238E27FC236}">
                <a16:creationId xmlns:a16="http://schemas.microsoft.com/office/drawing/2014/main" id="{AFEB9A81-749A-2EEA-3E9A-EB20B8D07EC1}"/>
              </a:ext>
            </a:extLst>
          </p:cNvPr>
          <p:cNvSpPr txBox="1"/>
          <p:nvPr/>
        </p:nvSpPr>
        <p:spPr>
          <a:xfrm>
            <a:off x="220132" y="169919"/>
            <a:ext cx="5808133" cy="2308324"/>
          </a:xfrm>
          <a:prstGeom prst="rect">
            <a:avLst/>
          </a:prstGeom>
          <a:noFill/>
        </p:spPr>
        <p:txBody>
          <a:bodyPr wrap="square">
            <a:spAutoFit/>
          </a:bodyPr>
          <a:lstStyle/>
          <a:p>
            <a:pPr algn="l" fontAlgn="base"/>
            <a:r>
              <a:rPr lang="en-US" sz="2400" b="1" i="0" u="sng" dirty="0">
                <a:solidFill>
                  <a:schemeClr val="tx1"/>
                </a:solidFill>
                <a:effectLst/>
                <a:latin typeface="Calibri" panose="020F0502020204030204" pitchFamily="34" charset="0"/>
                <a:cs typeface="Calibri" panose="020F0502020204030204" pitchFamily="34" charset="0"/>
              </a:rPr>
              <a:t>Illustration of Quicksort:</a:t>
            </a:r>
            <a:endParaRPr lang="en-US" sz="2400" b="1" i="0" dirty="0">
              <a:solidFill>
                <a:schemeClr val="tx1"/>
              </a:solidFill>
              <a:effectLst/>
              <a:latin typeface="Calibri" panose="020F0502020204030204" pitchFamily="34" charset="0"/>
              <a:cs typeface="Calibri" panose="020F0502020204030204" pitchFamily="34" charset="0"/>
            </a:endParaRPr>
          </a:p>
          <a:p>
            <a:pPr algn="l" rtl="0" fontAlgn="base"/>
            <a:r>
              <a:rPr lang="en-US" sz="2400" b="1" i="0" dirty="0">
                <a:solidFill>
                  <a:schemeClr val="tx1"/>
                </a:solidFill>
                <a:effectLst/>
                <a:latin typeface="Calibri" panose="020F0502020204030204" pitchFamily="34" charset="0"/>
                <a:cs typeface="Calibri" panose="020F0502020204030204" pitchFamily="34" charset="0"/>
              </a:rPr>
              <a:t>As the partition process is done recursively, it keeps on putting the pivot in its actual position in the sorted array. Repeatedly putting pivots in their actual position makes the array sorted.</a:t>
            </a:r>
          </a:p>
        </p:txBody>
      </p:sp>
      <p:pic>
        <p:nvPicPr>
          <p:cNvPr id="13" name="Picture 12">
            <a:extLst>
              <a:ext uri="{FF2B5EF4-FFF2-40B4-BE49-F238E27FC236}">
                <a16:creationId xmlns:a16="http://schemas.microsoft.com/office/drawing/2014/main" id="{F6F3E39D-8D30-EA2F-090C-65C509B3492C}"/>
              </a:ext>
            </a:extLst>
          </p:cNvPr>
          <p:cNvPicPr>
            <a:picLocks noChangeAspect="1"/>
          </p:cNvPicPr>
          <p:nvPr/>
        </p:nvPicPr>
        <p:blipFill rotWithShape="1">
          <a:blip r:embed="rId3"/>
          <a:srcRect t="9547" b="9985"/>
          <a:stretch/>
        </p:blipFill>
        <p:spPr>
          <a:xfrm>
            <a:off x="2943575" y="2186433"/>
            <a:ext cx="5715000" cy="2590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63A9A7-3EE8-7064-BA61-8F3C2B738C48}"/>
              </a:ext>
            </a:extLst>
          </p:cNvPr>
          <p:cNvSpPr>
            <a:spLocks noGrp="1"/>
          </p:cNvSpPr>
          <p:nvPr>
            <p:ph type="subTitle" idx="1"/>
          </p:nvPr>
        </p:nvSpPr>
        <p:spPr>
          <a:xfrm>
            <a:off x="-83117" y="1034972"/>
            <a:ext cx="8429700" cy="3345300"/>
          </a:xfrm>
        </p:spPr>
        <p:txBody>
          <a:bodyPr/>
          <a:lstStyle/>
          <a:p>
            <a:pPr algn="l" rtl="0" fontAlgn="base"/>
            <a:r>
              <a:rPr lang="en-US" sz="1800" b="1" i="0" dirty="0">
                <a:solidFill>
                  <a:schemeClr val="tx1"/>
                </a:solidFill>
                <a:effectLst/>
                <a:latin typeface="Calibri Light" panose="020F0302020204030204" pitchFamily="34" charset="0"/>
                <a:cs typeface="Calibri Light" panose="020F0302020204030204" pitchFamily="34" charset="0"/>
              </a:rPr>
              <a:t>Time Complexity:</a:t>
            </a:r>
          </a:p>
          <a:p>
            <a:pPr algn="l" fontAlgn="base">
              <a:buFont typeface="Arial" panose="020B0604020202020204" pitchFamily="34" charset="0"/>
              <a:buChar char="•"/>
            </a:pPr>
            <a:r>
              <a:rPr lang="en-US" sz="1800" b="1" i="0" dirty="0">
                <a:solidFill>
                  <a:schemeClr val="tx1"/>
                </a:solidFill>
                <a:effectLst/>
                <a:latin typeface="Calibri Light" panose="020F0302020204030204" pitchFamily="34" charset="0"/>
                <a:cs typeface="Calibri Light" panose="020F0302020204030204" pitchFamily="34" charset="0"/>
              </a:rPr>
              <a:t>Best Case: Ω (N log (N))</a:t>
            </a:r>
            <a:br>
              <a:rPr lang="en-US" sz="1800" b="1" i="0" dirty="0">
                <a:solidFill>
                  <a:schemeClr val="tx1"/>
                </a:solidFill>
                <a:effectLst/>
                <a:latin typeface="Calibri Light" panose="020F0302020204030204" pitchFamily="34" charset="0"/>
                <a:cs typeface="Calibri Light" panose="020F0302020204030204" pitchFamily="34" charset="0"/>
              </a:rPr>
            </a:br>
            <a:r>
              <a:rPr lang="en-US" sz="1800" b="1" i="0" dirty="0">
                <a:solidFill>
                  <a:schemeClr val="tx1"/>
                </a:solidFill>
                <a:effectLst/>
                <a:latin typeface="Calibri Light" panose="020F0302020204030204" pitchFamily="34" charset="0"/>
                <a:cs typeface="Calibri Light" panose="020F0302020204030204" pitchFamily="34" charset="0"/>
              </a:rPr>
              <a:t>The best-case scenario for quicksort occur when the pivot chosen at the each step divides the array into roughly equal halves.</a:t>
            </a:r>
            <a:br>
              <a:rPr lang="en-US" sz="1800" b="1" i="0" dirty="0">
                <a:solidFill>
                  <a:schemeClr val="tx1"/>
                </a:solidFill>
                <a:effectLst/>
                <a:latin typeface="Calibri Light" panose="020F0302020204030204" pitchFamily="34" charset="0"/>
                <a:cs typeface="Calibri Light" panose="020F0302020204030204" pitchFamily="34" charset="0"/>
              </a:rPr>
            </a:br>
            <a:r>
              <a:rPr lang="en-US" sz="1800" b="1" i="0" dirty="0">
                <a:solidFill>
                  <a:schemeClr val="tx1"/>
                </a:solidFill>
                <a:effectLst/>
                <a:latin typeface="Calibri Light" panose="020F0302020204030204" pitchFamily="34" charset="0"/>
                <a:cs typeface="Calibri Light" panose="020F0302020204030204" pitchFamily="34" charset="0"/>
              </a:rPr>
              <a:t>In this case, the algorithm will make balanced partitions, leading to efficient Sorting.</a:t>
            </a:r>
          </a:p>
          <a:p>
            <a:pPr algn="l" fontAlgn="base">
              <a:buFont typeface="Arial" panose="020B0604020202020204" pitchFamily="34" charset="0"/>
              <a:buChar char="•"/>
            </a:pPr>
            <a:r>
              <a:rPr lang="en-US" sz="1800" b="1" i="0" dirty="0">
                <a:solidFill>
                  <a:schemeClr val="tx1"/>
                </a:solidFill>
                <a:effectLst/>
                <a:latin typeface="Calibri Light" panose="020F0302020204030204" pitchFamily="34" charset="0"/>
                <a:cs typeface="Calibri Light" panose="020F0302020204030204" pitchFamily="34" charset="0"/>
              </a:rPr>
              <a:t>Average Case: θ ( N log (N))</a:t>
            </a:r>
            <a:br>
              <a:rPr lang="en-US" sz="1800" b="1" i="0" dirty="0">
                <a:solidFill>
                  <a:schemeClr val="tx1"/>
                </a:solidFill>
                <a:effectLst/>
                <a:latin typeface="Calibri Light" panose="020F0302020204030204" pitchFamily="34" charset="0"/>
                <a:cs typeface="Calibri Light" panose="020F0302020204030204" pitchFamily="34" charset="0"/>
              </a:rPr>
            </a:br>
            <a:r>
              <a:rPr lang="en-US" sz="1800" b="1" i="0" dirty="0">
                <a:solidFill>
                  <a:schemeClr val="tx1"/>
                </a:solidFill>
                <a:effectLst/>
                <a:latin typeface="Calibri Light" panose="020F0302020204030204" pitchFamily="34" charset="0"/>
                <a:cs typeface="Calibri Light" panose="020F0302020204030204" pitchFamily="34" charset="0"/>
              </a:rPr>
              <a:t>Quicksort’s average-case performance is usually very good in practice, making it one of the fastest sorting Algorithm.</a:t>
            </a:r>
          </a:p>
          <a:p>
            <a:pPr algn="l" fontAlgn="base">
              <a:buFont typeface="Arial" panose="020B0604020202020204" pitchFamily="34" charset="0"/>
              <a:buChar char="•"/>
            </a:pPr>
            <a:r>
              <a:rPr lang="en-US" sz="1800" b="1" i="0" dirty="0">
                <a:solidFill>
                  <a:schemeClr val="tx1"/>
                </a:solidFill>
                <a:effectLst/>
                <a:latin typeface="Calibri Light" panose="020F0302020204030204" pitchFamily="34" charset="0"/>
                <a:cs typeface="Calibri Light" panose="020F0302020204030204" pitchFamily="34" charset="0"/>
              </a:rPr>
              <a:t>Worst Case: O(N2)</a:t>
            </a:r>
            <a:br>
              <a:rPr lang="en-US" sz="1800" b="1" i="0" dirty="0">
                <a:solidFill>
                  <a:schemeClr val="tx1"/>
                </a:solidFill>
                <a:effectLst/>
                <a:latin typeface="Calibri Light" panose="020F0302020204030204" pitchFamily="34" charset="0"/>
                <a:cs typeface="Calibri Light" panose="020F0302020204030204" pitchFamily="34" charset="0"/>
              </a:rPr>
            </a:br>
            <a:r>
              <a:rPr lang="en-US" sz="1800" b="1" i="0" dirty="0">
                <a:solidFill>
                  <a:schemeClr val="tx1"/>
                </a:solidFill>
                <a:effectLst/>
                <a:latin typeface="Calibri Light" panose="020F0302020204030204" pitchFamily="34" charset="0"/>
                <a:cs typeface="Calibri Light" panose="020F0302020204030204" pitchFamily="34" charset="0"/>
              </a:rPr>
              <a:t>The worst-case Scenario for Quicksort occur when the pivot at each step consistently results in highly unbalanced partitions. When the array is already sorted and the pivot is always chosen as the smallest or largest element.</a:t>
            </a:r>
          </a:p>
          <a:p>
            <a:endParaRPr lang="ru-RU" dirty="0"/>
          </a:p>
        </p:txBody>
      </p:sp>
      <p:sp>
        <p:nvSpPr>
          <p:cNvPr id="3" name="Title 2">
            <a:extLst>
              <a:ext uri="{FF2B5EF4-FFF2-40B4-BE49-F238E27FC236}">
                <a16:creationId xmlns:a16="http://schemas.microsoft.com/office/drawing/2014/main" id="{B642EEE6-AC5F-77CF-12D5-FE8604556742}"/>
              </a:ext>
            </a:extLst>
          </p:cNvPr>
          <p:cNvSpPr>
            <a:spLocks noGrp="1"/>
          </p:cNvSpPr>
          <p:nvPr>
            <p:ph type="title"/>
          </p:nvPr>
        </p:nvSpPr>
        <p:spPr>
          <a:xfrm>
            <a:off x="274033" y="336200"/>
            <a:ext cx="7715400" cy="605700"/>
          </a:xfrm>
        </p:spPr>
        <p:txBody>
          <a:bodyPr/>
          <a:lstStyle/>
          <a:p>
            <a:r>
              <a:rPr lang="en-US" sz="4000" b="1" i="0" u="sng" dirty="0">
                <a:solidFill>
                  <a:schemeClr val="tx1"/>
                </a:solidFill>
                <a:effectLst/>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Complexity Analysis of Quick Sort</a:t>
            </a:r>
            <a:r>
              <a:rPr lang="en-US" sz="4000" b="1" i="0" dirty="0">
                <a:solidFill>
                  <a:schemeClr val="tx1"/>
                </a:solidFill>
                <a:effectLst/>
                <a:latin typeface="Calibri Light" panose="020F0302020204030204" pitchFamily="34" charset="0"/>
                <a:cs typeface="Calibri Light" panose="020F0302020204030204" pitchFamily="34" charset="0"/>
              </a:rPr>
              <a:t>:</a:t>
            </a:r>
            <a:br>
              <a:rPr lang="en-US" sz="4000" b="1" i="0" dirty="0">
                <a:solidFill>
                  <a:schemeClr val="tx1"/>
                </a:solidFill>
                <a:effectLst/>
                <a:latin typeface="Calibri Light" panose="020F0302020204030204" pitchFamily="34" charset="0"/>
                <a:cs typeface="Calibri Light" panose="020F0302020204030204" pitchFamily="34" charset="0"/>
              </a:rPr>
            </a:br>
            <a:endParaRPr lang="ru-RU" dirty="0"/>
          </a:p>
        </p:txBody>
      </p:sp>
    </p:spTree>
    <p:extLst>
      <p:ext uri="{BB962C8B-B14F-4D97-AF65-F5344CB8AC3E}">
        <p14:creationId xmlns:p14="http://schemas.microsoft.com/office/powerpoint/2010/main" val="272179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9D4A3B7-6B18-A1F9-60E0-E8D6FC63BA8B}"/>
              </a:ext>
            </a:extLst>
          </p:cNvPr>
          <p:cNvSpPr txBox="1"/>
          <p:nvPr/>
        </p:nvSpPr>
        <p:spPr>
          <a:xfrm>
            <a:off x="248356" y="253859"/>
            <a:ext cx="6858000" cy="2862322"/>
          </a:xfrm>
          <a:prstGeom prst="rect">
            <a:avLst/>
          </a:prstGeom>
          <a:noFill/>
        </p:spPr>
        <p:txBody>
          <a:bodyPr wrap="square">
            <a:spAutoFit/>
          </a:bodyPr>
          <a:lstStyle/>
          <a:p>
            <a:pPr algn="l" fontAlgn="base"/>
            <a:r>
              <a:rPr lang="en-US" sz="1800" b="1" i="1" dirty="0">
                <a:solidFill>
                  <a:schemeClr val="tx1"/>
                </a:solidFill>
                <a:effectLst/>
                <a:latin typeface="Calibri" panose="020F0502020204030204" pitchFamily="34" charset="0"/>
                <a:cs typeface="Calibri" panose="020F0502020204030204" pitchFamily="34" charset="0"/>
              </a:rPr>
              <a:t>Advantages of Quick Sort:</a:t>
            </a:r>
          </a:p>
          <a:p>
            <a:pPr algn="l" fontAlgn="base">
              <a:buFont typeface="Arial" panose="020B0604020202020204" pitchFamily="34" charset="0"/>
              <a:buChar char="•"/>
            </a:pPr>
            <a:r>
              <a:rPr lang="en-US" sz="1800" b="1" i="0" dirty="0">
                <a:solidFill>
                  <a:schemeClr val="tx1"/>
                </a:solidFill>
                <a:effectLst/>
                <a:latin typeface="Calibri" panose="020F0502020204030204" pitchFamily="34" charset="0"/>
                <a:cs typeface="Calibri" panose="020F0502020204030204" pitchFamily="34" charset="0"/>
              </a:rPr>
              <a:t>It is a divide-and-conquer algorithm that makes it easier to solve problems.</a:t>
            </a:r>
          </a:p>
          <a:p>
            <a:pPr algn="l" fontAlgn="base">
              <a:buFont typeface="Arial" panose="020B0604020202020204" pitchFamily="34" charset="0"/>
              <a:buChar char="•"/>
            </a:pPr>
            <a:r>
              <a:rPr lang="en-US" sz="1800" b="1" i="0" dirty="0">
                <a:solidFill>
                  <a:schemeClr val="tx1"/>
                </a:solidFill>
                <a:effectLst/>
                <a:latin typeface="Calibri" panose="020F0502020204030204" pitchFamily="34" charset="0"/>
                <a:cs typeface="Calibri" panose="020F0502020204030204" pitchFamily="34" charset="0"/>
              </a:rPr>
              <a:t>It is efficient on large data sets.</a:t>
            </a:r>
          </a:p>
          <a:p>
            <a:pPr algn="l" fontAlgn="base">
              <a:buFont typeface="Arial" panose="020B0604020202020204" pitchFamily="34" charset="0"/>
              <a:buChar char="•"/>
            </a:pPr>
            <a:r>
              <a:rPr lang="en-US" sz="1800" b="1" i="0" dirty="0">
                <a:solidFill>
                  <a:schemeClr val="tx1"/>
                </a:solidFill>
                <a:effectLst/>
                <a:latin typeface="Calibri" panose="020F0502020204030204" pitchFamily="34" charset="0"/>
                <a:cs typeface="Calibri" panose="020F0502020204030204" pitchFamily="34" charset="0"/>
              </a:rPr>
              <a:t>It has a low overhead, as it only requires a small amount of memory to function.</a:t>
            </a:r>
          </a:p>
          <a:p>
            <a:pPr algn="l" fontAlgn="base"/>
            <a:r>
              <a:rPr lang="en-US" sz="1800" b="1" i="1" dirty="0">
                <a:solidFill>
                  <a:schemeClr val="tx1"/>
                </a:solidFill>
                <a:effectLst/>
                <a:latin typeface="Calibri" panose="020F0502020204030204" pitchFamily="34" charset="0"/>
                <a:cs typeface="Calibri" panose="020F0502020204030204" pitchFamily="34" charset="0"/>
              </a:rPr>
              <a:t>Disadvantages of Quick Sort:</a:t>
            </a:r>
          </a:p>
          <a:p>
            <a:pPr algn="l" fontAlgn="base">
              <a:buFont typeface="Arial" panose="020B0604020202020204" pitchFamily="34" charset="0"/>
              <a:buChar char="•"/>
            </a:pPr>
            <a:r>
              <a:rPr lang="en-US" sz="1800" b="1" i="0" dirty="0">
                <a:solidFill>
                  <a:schemeClr val="tx1"/>
                </a:solidFill>
                <a:effectLst/>
                <a:latin typeface="Calibri" panose="020F0502020204030204" pitchFamily="34" charset="0"/>
                <a:cs typeface="Calibri" panose="020F0502020204030204" pitchFamily="34" charset="0"/>
              </a:rPr>
              <a:t>It has a worst-case time complexity of O(N</a:t>
            </a:r>
            <a:r>
              <a:rPr lang="en-US" sz="1800" b="1" i="0" baseline="30000" dirty="0">
                <a:solidFill>
                  <a:schemeClr val="tx1"/>
                </a:solidFill>
                <a:effectLst/>
                <a:latin typeface="Calibri" panose="020F0502020204030204" pitchFamily="34" charset="0"/>
                <a:cs typeface="Calibri" panose="020F0502020204030204" pitchFamily="34" charset="0"/>
              </a:rPr>
              <a:t>2</a:t>
            </a:r>
            <a:r>
              <a:rPr lang="en-US" sz="1800" b="1" i="0" dirty="0">
                <a:solidFill>
                  <a:schemeClr val="tx1"/>
                </a:solidFill>
                <a:effectLst/>
                <a:latin typeface="Calibri" panose="020F0502020204030204" pitchFamily="34" charset="0"/>
                <a:cs typeface="Calibri" panose="020F0502020204030204" pitchFamily="34" charset="0"/>
              </a:rPr>
              <a:t>), which occurs when the pivot is chosen poorly.</a:t>
            </a:r>
          </a:p>
          <a:p>
            <a:pPr algn="l" fontAlgn="base">
              <a:buFont typeface="Arial" panose="020B0604020202020204" pitchFamily="34" charset="0"/>
              <a:buChar char="•"/>
            </a:pPr>
            <a:r>
              <a:rPr lang="en-US" sz="1800" b="1" i="0" dirty="0">
                <a:solidFill>
                  <a:schemeClr val="tx1"/>
                </a:solidFill>
                <a:effectLst/>
                <a:latin typeface="Calibri" panose="020F0502020204030204" pitchFamily="34" charset="0"/>
                <a:cs typeface="Calibri" panose="020F0502020204030204" pitchFamily="34" charset="0"/>
              </a:rPr>
              <a:t>It is not a good choice for small data sets.</a:t>
            </a:r>
          </a:p>
        </p:txBody>
      </p:sp>
      <p:grpSp>
        <p:nvGrpSpPr>
          <p:cNvPr id="17" name="Google Shape;2633;p70">
            <a:extLst>
              <a:ext uri="{FF2B5EF4-FFF2-40B4-BE49-F238E27FC236}">
                <a16:creationId xmlns:a16="http://schemas.microsoft.com/office/drawing/2014/main" id="{8FE21B82-9CDB-A8CE-B109-7CECEFE2BE64}"/>
              </a:ext>
            </a:extLst>
          </p:cNvPr>
          <p:cNvGrpSpPr/>
          <p:nvPr/>
        </p:nvGrpSpPr>
        <p:grpSpPr>
          <a:xfrm>
            <a:off x="5046133" y="2460978"/>
            <a:ext cx="3223650" cy="2519663"/>
            <a:chOff x="5178700" y="1900588"/>
            <a:chExt cx="3223650" cy="2519663"/>
          </a:xfrm>
        </p:grpSpPr>
        <p:grpSp>
          <p:nvGrpSpPr>
            <p:cNvPr id="18" name="Google Shape;2634;p70">
              <a:extLst>
                <a:ext uri="{FF2B5EF4-FFF2-40B4-BE49-F238E27FC236}">
                  <a16:creationId xmlns:a16="http://schemas.microsoft.com/office/drawing/2014/main" id="{1C843593-B66B-CEA8-1AFF-54D68282A5C9}"/>
                </a:ext>
              </a:extLst>
            </p:cNvPr>
            <p:cNvGrpSpPr/>
            <p:nvPr/>
          </p:nvGrpSpPr>
          <p:grpSpPr>
            <a:xfrm>
              <a:off x="5308325" y="2175824"/>
              <a:ext cx="955410" cy="791843"/>
              <a:chOff x="3616600" y="2051524"/>
              <a:chExt cx="955410" cy="791843"/>
            </a:xfrm>
          </p:grpSpPr>
          <p:sp>
            <p:nvSpPr>
              <p:cNvPr id="78" name="Google Shape;2635;p70">
                <a:extLst>
                  <a:ext uri="{FF2B5EF4-FFF2-40B4-BE49-F238E27FC236}">
                    <a16:creationId xmlns:a16="http://schemas.microsoft.com/office/drawing/2014/main" id="{9CD40F98-42FC-9D30-ECE5-DC401987DA9A}"/>
                  </a:ext>
                </a:extLst>
              </p:cNvPr>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636;p70">
                <a:extLst>
                  <a:ext uri="{FF2B5EF4-FFF2-40B4-BE49-F238E27FC236}">
                    <a16:creationId xmlns:a16="http://schemas.microsoft.com/office/drawing/2014/main" id="{8A33EB23-67AF-5F83-90EA-97FF7C63D73B}"/>
                  </a:ext>
                </a:extLst>
              </p:cNvPr>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637;p70">
                <a:extLst>
                  <a:ext uri="{FF2B5EF4-FFF2-40B4-BE49-F238E27FC236}">
                    <a16:creationId xmlns:a16="http://schemas.microsoft.com/office/drawing/2014/main" id="{74A0EF0C-DE2E-DDF9-A51D-110C5F030979}"/>
                  </a:ext>
                </a:extLst>
              </p:cNvPr>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 name="Google Shape;2638;p70">
              <a:extLst>
                <a:ext uri="{FF2B5EF4-FFF2-40B4-BE49-F238E27FC236}">
                  <a16:creationId xmlns:a16="http://schemas.microsoft.com/office/drawing/2014/main" id="{EDFB41FC-27CE-679B-A966-4DFE4AD24D20}"/>
                </a:ext>
              </a:extLst>
            </p:cNvPr>
            <p:cNvGrpSpPr/>
            <p:nvPr/>
          </p:nvGrpSpPr>
          <p:grpSpPr>
            <a:xfrm>
              <a:off x="5547091" y="2722146"/>
              <a:ext cx="2129895" cy="1316036"/>
              <a:chOff x="2918225" y="1793675"/>
              <a:chExt cx="2518500" cy="1556150"/>
            </a:xfrm>
          </p:grpSpPr>
          <p:sp>
            <p:nvSpPr>
              <p:cNvPr id="59" name="Google Shape;2639;p70">
                <a:extLst>
                  <a:ext uri="{FF2B5EF4-FFF2-40B4-BE49-F238E27FC236}">
                    <a16:creationId xmlns:a16="http://schemas.microsoft.com/office/drawing/2014/main" id="{3A51155A-1AEB-3130-B2A8-F44DFD78853E}"/>
                  </a:ext>
                </a:extLst>
              </p:cNvPr>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40;p70">
                <a:extLst>
                  <a:ext uri="{FF2B5EF4-FFF2-40B4-BE49-F238E27FC236}">
                    <a16:creationId xmlns:a16="http://schemas.microsoft.com/office/drawing/2014/main" id="{8D9A9840-FE81-F05F-53B9-AFF745A4E86E}"/>
                  </a:ext>
                </a:extLst>
              </p:cNvPr>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1;p70">
                <a:extLst>
                  <a:ext uri="{FF2B5EF4-FFF2-40B4-BE49-F238E27FC236}">
                    <a16:creationId xmlns:a16="http://schemas.microsoft.com/office/drawing/2014/main" id="{72DC4189-F09E-09C9-C87B-A8C59F2736ED}"/>
                  </a:ext>
                </a:extLst>
              </p:cNvPr>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42;p70">
                <a:extLst>
                  <a:ext uri="{FF2B5EF4-FFF2-40B4-BE49-F238E27FC236}">
                    <a16:creationId xmlns:a16="http://schemas.microsoft.com/office/drawing/2014/main" id="{719CAB92-8E17-00F9-3A4C-6527F68B5322}"/>
                  </a:ext>
                </a:extLst>
              </p:cNvPr>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43;p70">
                <a:extLst>
                  <a:ext uri="{FF2B5EF4-FFF2-40B4-BE49-F238E27FC236}">
                    <a16:creationId xmlns:a16="http://schemas.microsoft.com/office/drawing/2014/main" id="{EF3E7153-6E3A-4F5D-095F-086AA763FCE4}"/>
                  </a:ext>
                </a:extLst>
              </p:cNvPr>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44;p70">
                <a:extLst>
                  <a:ext uri="{FF2B5EF4-FFF2-40B4-BE49-F238E27FC236}">
                    <a16:creationId xmlns:a16="http://schemas.microsoft.com/office/drawing/2014/main" id="{A03D005E-F603-8A6F-FEA6-9120BC513105}"/>
                  </a:ext>
                </a:extLst>
              </p:cNvPr>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45;p70">
                <a:extLst>
                  <a:ext uri="{FF2B5EF4-FFF2-40B4-BE49-F238E27FC236}">
                    <a16:creationId xmlns:a16="http://schemas.microsoft.com/office/drawing/2014/main" id="{93126C8D-3F51-8AFF-AB1D-F658C80B4FE1}"/>
                  </a:ext>
                </a:extLst>
              </p:cNvPr>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46;p70">
                <a:extLst>
                  <a:ext uri="{FF2B5EF4-FFF2-40B4-BE49-F238E27FC236}">
                    <a16:creationId xmlns:a16="http://schemas.microsoft.com/office/drawing/2014/main" id="{D3DA7935-7A29-7803-D727-C1A5B03346E4}"/>
                  </a:ext>
                </a:extLst>
              </p:cNvPr>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647;p70">
                <a:extLst>
                  <a:ext uri="{FF2B5EF4-FFF2-40B4-BE49-F238E27FC236}">
                    <a16:creationId xmlns:a16="http://schemas.microsoft.com/office/drawing/2014/main" id="{78D19AF3-BF79-529F-3266-DD0F1A1009D6}"/>
                  </a:ext>
                </a:extLst>
              </p:cNvPr>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648;p70">
                <a:extLst>
                  <a:ext uri="{FF2B5EF4-FFF2-40B4-BE49-F238E27FC236}">
                    <a16:creationId xmlns:a16="http://schemas.microsoft.com/office/drawing/2014/main" id="{BD5C5708-F536-5107-6C93-83DF8A6F956F}"/>
                  </a:ext>
                </a:extLst>
              </p:cNvPr>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9" name="Google Shape;2649;p70">
                <a:extLst>
                  <a:ext uri="{FF2B5EF4-FFF2-40B4-BE49-F238E27FC236}">
                    <a16:creationId xmlns:a16="http://schemas.microsoft.com/office/drawing/2014/main" id="{39B4F112-5638-7E71-59F0-5059A308FB8F}"/>
                  </a:ext>
                </a:extLst>
              </p:cNvPr>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70" name="Google Shape;2650;p70">
                <a:extLst>
                  <a:ext uri="{FF2B5EF4-FFF2-40B4-BE49-F238E27FC236}">
                    <a16:creationId xmlns:a16="http://schemas.microsoft.com/office/drawing/2014/main" id="{CABCABB0-FF56-E7F0-AC2E-13FC23AB1938}"/>
                  </a:ext>
                </a:extLst>
              </p:cNvPr>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2651;p70">
                <a:extLst>
                  <a:ext uri="{FF2B5EF4-FFF2-40B4-BE49-F238E27FC236}">
                    <a16:creationId xmlns:a16="http://schemas.microsoft.com/office/drawing/2014/main" id="{576A3967-E24A-F799-DC89-ED9CF6F3BFE8}"/>
                  </a:ext>
                </a:extLst>
              </p:cNvPr>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2652;p70">
                <a:extLst>
                  <a:ext uri="{FF2B5EF4-FFF2-40B4-BE49-F238E27FC236}">
                    <a16:creationId xmlns:a16="http://schemas.microsoft.com/office/drawing/2014/main" id="{37FFC2B3-786D-17CB-A489-4B73D7C9E533}"/>
                  </a:ext>
                </a:extLst>
              </p:cNvPr>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2653;p70">
                <a:extLst>
                  <a:ext uri="{FF2B5EF4-FFF2-40B4-BE49-F238E27FC236}">
                    <a16:creationId xmlns:a16="http://schemas.microsoft.com/office/drawing/2014/main" id="{19D4BBE7-7BA4-FFDF-9E84-9941ACA96123}"/>
                  </a:ext>
                </a:extLst>
              </p:cNvPr>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74" name="Google Shape;2654;p70">
                <a:extLst>
                  <a:ext uri="{FF2B5EF4-FFF2-40B4-BE49-F238E27FC236}">
                    <a16:creationId xmlns:a16="http://schemas.microsoft.com/office/drawing/2014/main" id="{FE33422C-A131-8AAE-C151-8B631AC02E30}"/>
                  </a:ext>
                </a:extLst>
              </p:cNvPr>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2655;p70">
                <a:extLst>
                  <a:ext uri="{FF2B5EF4-FFF2-40B4-BE49-F238E27FC236}">
                    <a16:creationId xmlns:a16="http://schemas.microsoft.com/office/drawing/2014/main" id="{AA86E233-311C-5F24-D79F-B87269D4C9F7}"/>
                  </a:ext>
                </a:extLst>
              </p:cNvPr>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2656;p70">
                <a:extLst>
                  <a:ext uri="{FF2B5EF4-FFF2-40B4-BE49-F238E27FC236}">
                    <a16:creationId xmlns:a16="http://schemas.microsoft.com/office/drawing/2014/main" id="{E6A22C1C-17B4-0AE8-DF88-2D77E5E2DE2E}"/>
                  </a:ext>
                </a:extLst>
              </p:cNvPr>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2657;p70">
                <a:extLst>
                  <a:ext uri="{FF2B5EF4-FFF2-40B4-BE49-F238E27FC236}">
                    <a16:creationId xmlns:a16="http://schemas.microsoft.com/office/drawing/2014/main" id="{C676EDAC-94DD-3567-B877-4D3E5D2866E0}"/>
                  </a:ext>
                </a:extLst>
              </p:cNvPr>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2658;p70">
              <a:extLst>
                <a:ext uri="{FF2B5EF4-FFF2-40B4-BE49-F238E27FC236}">
                  <a16:creationId xmlns:a16="http://schemas.microsoft.com/office/drawing/2014/main" id="{200FA85E-5798-897F-305A-29FD8B349547}"/>
                </a:ext>
              </a:extLst>
            </p:cNvPr>
            <p:cNvGrpSpPr/>
            <p:nvPr/>
          </p:nvGrpSpPr>
          <p:grpSpPr>
            <a:xfrm>
              <a:off x="7320116" y="3611724"/>
              <a:ext cx="730793" cy="605681"/>
              <a:chOff x="3616600" y="2051524"/>
              <a:chExt cx="955410" cy="791843"/>
            </a:xfrm>
          </p:grpSpPr>
          <p:sp>
            <p:nvSpPr>
              <p:cNvPr id="56" name="Google Shape;2659;p70">
                <a:extLst>
                  <a:ext uri="{FF2B5EF4-FFF2-40B4-BE49-F238E27FC236}">
                    <a16:creationId xmlns:a16="http://schemas.microsoft.com/office/drawing/2014/main" id="{92F75078-15F0-DC31-69EC-00CD5F296AEF}"/>
                  </a:ext>
                </a:extLst>
              </p:cNvPr>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60;p70">
                <a:extLst>
                  <a:ext uri="{FF2B5EF4-FFF2-40B4-BE49-F238E27FC236}">
                    <a16:creationId xmlns:a16="http://schemas.microsoft.com/office/drawing/2014/main" id="{218A59AA-D709-9D49-0B9E-1B59C0A4DA36}"/>
                  </a:ext>
                </a:extLst>
              </p:cNvPr>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661;p70">
                <a:extLst>
                  <a:ext uri="{FF2B5EF4-FFF2-40B4-BE49-F238E27FC236}">
                    <a16:creationId xmlns:a16="http://schemas.microsoft.com/office/drawing/2014/main" id="{772BD325-56D2-7AC3-4805-F9D74D507459}"/>
                  </a:ext>
                </a:extLst>
              </p:cNvPr>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2662;p70">
              <a:extLst>
                <a:ext uri="{FF2B5EF4-FFF2-40B4-BE49-F238E27FC236}">
                  <a16:creationId xmlns:a16="http://schemas.microsoft.com/office/drawing/2014/main" id="{C17FD25E-629D-0C9F-81B7-D86B48149313}"/>
                </a:ext>
              </a:extLst>
            </p:cNvPr>
            <p:cNvGrpSpPr/>
            <p:nvPr/>
          </p:nvGrpSpPr>
          <p:grpSpPr>
            <a:xfrm>
              <a:off x="6782088" y="2389650"/>
              <a:ext cx="1425859" cy="691841"/>
              <a:chOff x="7010688" y="2460575"/>
              <a:chExt cx="1425859" cy="691841"/>
            </a:xfrm>
          </p:grpSpPr>
          <p:sp>
            <p:nvSpPr>
              <p:cNvPr id="32" name="Google Shape;2663;p70">
                <a:extLst>
                  <a:ext uri="{FF2B5EF4-FFF2-40B4-BE49-F238E27FC236}">
                    <a16:creationId xmlns:a16="http://schemas.microsoft.com/office/drawing/2014/main" id="{6D222418-FD19-C349-6021-534FDDFEB674}"/>
                  </a:ext>
                </a:extLst>
              </p:cNvPr>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664;p70">
                <a:extLst>
                  <a:ext uri="{FF2B5EF4-FFF2-40B4-BE49-F238E27FC236}">
                    <a16:creationId xmlns:a16="http://schemas.microsoft.com/office/drawing/2014/main" id="{F9A04F7F-1591-89AB-9569-4CC59171FC9E}"/>
                  </a:ext>
                </a:extLst>
              </p:cNvPr>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665;p70">
                <a:extLst>
                  <a:ext uri="{FF2B5EF4-FFF2-40B4-BE49-F238E27FC236}">
                    <a16:creationId xmlns:a16="http://schemas.microsoft.com/office/drawing/2014/main" id="{A822AA88-E11A-7198-7CDA-72AFD9A5D0E0}"/>
                  </a:ext>
                </a:extLst>
              </p:cNvPr>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666;p70">
                <a:extLst>
                  <a:ext uri="{FF2B5EF4-FFF2-40B4-BE49-F238E27FC236}">
                    <a16:creationId xmlns:a16="http://schemas.microsoft.com/office/drawing/2014/main" id="{24EE83B0-B04F-5A80-BF14-E3983C0E0C0D}"/>
                  </a:ext>
                </a:extLst>
              </p:cNvPr>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667;p70">
                <a:extLst>
                  <a:ext uri="{FF2B5EF4-FFF2-40B4-BE49-F238E27FC236}">
                    <a16:creationId xmlns:a16="http://schemas.microsoft.com/office/drawing/2014/main" id="{37CF138C-086E-ED0C-95DE-11A6036D646E}"/>
                  </a:ext>
                </a:extLst>
              </p:cNvPr>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668;p70">
                <a:extLst>
                  <a:ext uri="{FF2B5EF4-FFF2-40B4-BE49-F238E27FC236}">
                    <a16:creationId xmlns:a16="http://schemas.microsoft.com/office/drawing/2014/main" id="{D7D3076A-6291-A84A-7B9B-D0125CEB3FF9}"/>
                  </a:ext>
                </a:extLst>
              </p:cNvPr>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669;p70">
                <a:extLst>
                  <a:ext uri="{FF2B5EF4-FFF2-40B4-BE49-F238E27FC236}">
                    <a16:creationId xmlns:a16="http://schemas.microsoft.com/office/drawing/2014/main" id="{B902CF0D-ECF0-F409-2AD5-6A7A1B5CDB43}"/>
                  </a:ext>
                </a:extLst>
              </p:cNvPr>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670;p70">
                <a:extLst>
                  <a:ext uri="{FF2B5EF4-FFF2-40B4-BE49-F238E27FC236}">
                    <a16:creationId xmlns:a16="http://schemas.microsoft.com/office/drawing/2014/main" id="{9631C3A9-A7D2-B92D-42B3-CAE22A9DC650}"/>
                  </a:ext>
                </a:extLst>
              </p:cNvPr>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671;p70">
                <a:extLst>
                  <a:ext uri="{FF2B5EF4-FFF2-40B4-BE49-F238E27FC236}">
                    <a16:creationId xmlns:a16="http://schemas.microsoft.com/office/drawing/2014/main" id="{0C11205C-3A7E-AE2F-C690-D4D05A6FBEDC}"/>
                  </a:ext>
                </a:extLst>
              </p:cNvPr>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672;p70">
                <a:extLst>
                  <a:ext uri="{FF2B5EF4-FFF2-40B4-BE49-F238E27FC236}">
                    <a16:creationId xmlns:a16="http://schemas.microsoft.com/office/drawing/2014/main" id="{B69F333B-9680-D288-5B01-2D27ABB0AD7B}"/>
                  </a:ext>
                </a:extLst>
              </p:cNvPr>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673;p70">
                <a:extLst>
                  <a:ext uri="{FF2B5EF4-FFF2-40B4-BE49-F238E27FC236}">
                    <a16:creationId xmlns:a16="http://schemas.microsoft.com/office/drawing/2014/main" id="{DBE854B2-DE01-50D7-9D43-4D8583009EC2}"/>
                  </a:ext>
                </a:extLst>
              </p:cNvPr>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674;p70">
                <a:extLst>
                  <a:ext uri="{FF2B5EF4-FFF2-40B4-BE49-F238E27FC236}">
                    <a16:creationId xmlns:a16="http://schemas.microsoft.com/office/drawing/2014/main" id="{0CCEBD88-F0AB-6E8F-4818-5610728CB243}"/>
                  </a:ext>
                </a:extLst>
              </p:cNvPr>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675;p70">
                <a:extLst>
                  <a:ext uri="{FF2B5EF4-FFF2-40B4-BE49-F238E27FC236}">
                    <a16:creationId xmlns:a16="http://schemas.microsoft.com/office/drawing/2014/main" id="{89AEE78B-BEB8-FEB5-8FFF-F7209FF07A7B}"/>
                  </a:ext>
                </a:extLst>
              </p:cNvPr>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676;p70">
                <a:extLst>
                  <a:ext uri="{FF2B5EF4-FFF2-40B4-BE49-F238E27FC236}">
                    <a16:creationId xmlns:a16="http://schemas.microsoft.com/office/drawing/2014/main" id="{6BD52858-B3ED-CD0A-108B-709FE25EE494}"/>
                  </a:ext>
                </a:extLst>
              </p:cNvPr>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677;p70">
                <a:extLst>
                  <a:ext uri="{FF2B5EF4-FFF2-40B4-BE49-F238E27FC236}">
                    <a16:creationId xmlns:a16="http://schemas.microsoft.com/office/drawing/2014/main" id="{88939E0B-D82D-C069-1879-73F5FF0C5B9B}"/>
                  </a:ext>
                </a:extLst>
              </p:cNvPr>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678;p70">
                <a:extLst>
                  <a:ext uri="{FF2B5EF4-FFF2-40B4-BE49-F238E27FC236}">
                    <a16:creationId xmlns:a16="http://schemas.microsoft.com/office/drawing/2014/main" id="{6C1BA43C-1D17-DADE-A76F-D4ECD1AF8A58}"/>
                  </a:ext>
                </a:extLst>
              </p:cNvPr>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679;p70">
                <a:extLst>
                  <a:ext uri="{FF2B5EF4-FFF2-40B4-BE49-F238E27FC236}">
                    <a16:creationId xmlns:a16="http://schemas.microsoft.com/office/drawing/2014/main" id="{294D3F7D-6987-700C-58C2-EE4F718D67FA}"/>
                  </a:ext>
                </a:extLst>
              </p:cNvPr>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680;p70">
                <a:extLst>
                  <a:ext uri="{FF2B5EF4-FFF2-40B4-BE49-F238E27FC236}">
                    <a16:creationId xmlns:a16="http://schemas.microsoft.com/office/drawing/2014/main" id="{ECD35D23-ABFD-DD9B-4F00-506009887E8B}"/>
                  </a:ext>
                </a:extLst>
              </p:cNvPr>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681;p70">
                <a:extLst>
                  <a:ext uri="{FF2B5EF4-FFF2-40B4-BE49-F238E27FC236}">
                    <a16:creationId xmlns:a16="http://schemas.microsoft.com/office/drawing/2014/main" id="{B461C896-7E8A-202A-C170-7FC051043A24}"/>
                  </a:ext>
                </a:extLst>
              </p:cNvPr>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682;p70">
                <a:extLst>
                  <a:ext uri="{FF2B5EF4-FFF2-40B4-BE49-F238E27FC236}">
                    <a16:creationId xmlns:a16="http://schemas.microsoft.com/office/drawing/2014/main" id="{2C79F036-7247-ED27-43AC-824D4A475D54}"/>
                  </a:ext>
                </a:extLst>
              </p:cNvPr>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683;p70">
                <a:extLst>
                  <a:ext uri="{FF2B5EF4-FFF2-40B4-BE49-F238E27FC236}">
                    <a16:creationId xmlns:a16="http://schemas.microsoft.com/office/drawing/2014/main" id="{2443CE43-CA57-08A4-3AD8-E6007FC2BC52}"/>
                  </a:ext>
                </a:extLst>
              </p:cNvPr>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84;p70">
                <a:extLst>
                  <a:ext uri="{FF2B5EF4-FFF2-40B4-BE49-F238E27FC236}">
                    <a16:creationId xmlns:a16="http://schemas.microsoft.com/office/drawing/2014/main" id="{389A1D8B-797C-8488-A6FD-1434AFCE6A77}"/>
                  </a:ext>
                </a:extLst>
              </p:cNvPr>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685;p70">
                <a:extLst>
                  <a:ext uri="{FF2B5EF4-FFF2-40B4-BE49-F238E27FC236}">
                    <a16:creationId xmlns:a16="http://schemas.microsoft.com/office/drawing/2014/main" id="{3BF51268-1150-6F86-0288-000538138663}"/>
                  </a:ext>
                </a:extLst>
              </p:cNvPr>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686;p70">
                <a:extLst>
                  <a:ext uri="{FF2B5EF4-FFF2-40B4-BE49-F238E27FC236}">
                    <a16:creationId xmlns:a16="http://schemas.microsoft.com/office/drawing/2014/main" id="{8067A885-69F5-7418-9739-1CB45CB1A7B7}"/>
                  </a:ext>
                </a:extLst>
              </p:cNvPr>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Google Shape;2687;p70">
              <a:extLst>
                <a:ext uri="{FF2B5EF4-FFF2-40B4-BE49-F238E27FC236}">
                  <a16:creationId xmlns:a16="http://schemas.microsoft.com/office/drawing/2014/main" id="{D6B8E7F3-B3C3-48D3-103D-728DB800C123}"/>
                </a:ext>
              </a:extLst>
            </p:cNvPr>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688;p70">
              <a:extLst>
                <a:ext uri="{FF2B5EF4-FFF2-40B4-BE49-F238E27FC236}">
                  <a16:creationId xmlns:a16="http://schemas.microsoft.com/office/drawing/2014/main" id="{648B28A9-8145-2BC6-2F5F-7C49099D30AB}"/>
                </a:ext>
              </a:extLst>
            </p:cNvPr>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689;p70">
              <a:extLst>
                <a:ext uri="{FF2B5EF4-FFF2-40B4-BE49-F238E27FC236}">
                  <a16:creationId xmlns:a16="http://schemas.microsoft.com/office/drawing/2014/main" id="{C960BFE5-7171-1ED0-E8E3-70F9B74A303B}"/>
                </a:ext>
              </a:extLst>
            </p:cNvPr>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690;p70">
              <a:extLst>
                <a:ext uri="{FF2B5EF4-FFF2-40B4-BE49-F238E27FC236}">
                  <a16:creationId xmlns:a16="http://schemas.microsoft.com/office/drawing/2014/main" id="{CE4D3B94-F5A6-E75C-46FB-64019C8EA3B1}"/>
                </a:ext>
              </a:extLst>
            </p:cNvPr>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91;p70">
              <a:extLst>
                <a:ext uri="{FF2B5EF4-FFF2-40B4-BE49-F238E27FC236}">
                  <a16:creationId xmlns:a16="http://schemas.microsoft.com/office/drawing/2014/main" id="{498675AF-CDCF-DFE2-5BAE-789C808A716C}"/>
                </a:ext>
              </a:extLst>
            </p:cNvPr>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692;p70">
              <a:extLst>
                <a:ext uri="{FF2B5EF4-FFF2-40B4-BE49-F238E27FC236}">
                  <a16:creationId xmlns:a16="http://schemas.microsoft.com/office/drawing/2014/main" id="{697FFF03-147E-5211-DB1E-F9579C1DD458}"/>
                </a:ext>
              </a:extLst>
            </p:cNvPr>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693;p70">
              <a:extLst>
                <a:ext uri="{FF2B5EF4-FFF2-40B4-BE49-F238E27FC236}">
                  <a16:creationId xmlns:a16="http://schemas.microsoft.com/office/drawing/2014/main" id="{ED858D12-16EF-C14D-2668-3AC7020813C9}"/>
                </a:ext>
              </a:extLst>
            </p:cNvPr>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694;p70">
              <a:extLst>
                <a:ext uri="{FF2B5EF4-FFF2-40B4-BE49-F238E27FC236}">
                  <a16:creationId xmlns:a16="http://schemas.microsoft.com/office/drawing/2014/main" id="{28CEB135-7F4D-8D69-2005-7B117A7D572F}"/>
                </a:ext>
              </a:extLst>
            </p:cNvPr>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695;p70">
              <a:extLst>
                <a:ext uri="{FF2B5EF4-FFF2-40B4-BE49-F238E27FC236}">
                  <a16:creationId xmlns:a16="http://schemas.microsoft.com/office/drawing/2014/main" id="{F3FAA21F-CA64-B37A-24FA-D4058C60F0DB}"/>
                </a:ext>
              </a:extLst>
            </p:cNvPr>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696;p70">
              <a:extLst>
                <a:ext uri="{FF2B5EF4-FFF2-40B4-BE49-F238E27FC236}">
                  <a16:creationId xmlns:a16="http://schemas.microsoft.com/office/drawing/2014/main" id="{155C8F6B-22C2-D5C3-79DB-56CCE359DE92}"/>
                </a:ext>
              </a:extLst>
            </p:cNvPr>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3877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 calcmode="lin" valueType="num">
                                      <p:cBhvr>
                                        <p:cTn id="14" dur="1000" fill="hold"/>
                                        <p:tgtEl>
                                          <p:spTgt spid="17"/>
                                        </p:tgtEl>
                                        <p:attrNameLst>
                                          <p:attrName>style.rotation</p:attrName>
                                        </p:attrNameLst>
                                      </p:cBhvr>
                                      <p:tavLst>
                                        <p:tav tm="0">
                                          <p:val>
                                            <p:fltVal val="90"/>
                                          </p:val>
                                        </p:tav>
                                        <p:tav tm="100000">
                                          <p:val>
                                            <p:fltVal val="0"/>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DD2CBA8E-3AE1-B422-3170-4A2973D5F2EB}"/>
              </a:ext>
            </a:extLst>
          </p:cNvPr>
          <p:cNvSpPr>
            <a:spLocks noGrp="1"/>
          </p:cNvSpPr>
          <p:nvPr>
            <p:ph type="title"/>
          </p:nvPr>
        </p:nvSpPr>
        <p:spPr>
          <a:xfrm>
            <a:off x="464505" y="553450"/>
            <a:ext cx="3973017" cy="3555706"/>
          </a:xfrm>
        </p:spPr>
        <p:txBody>
          <a:bodyPr/>
          <a:lstStyle/>
          <a:p>
            <a:r>
              <a:rPr lang="en-US" sz="6600" dirty="0"/>
              <a:t>Code of </a:t>
            </a:r>
            <a:br>
              <a:rPr lang="en-US" sz="6600" dirty="0"/>
            </a:br>
            <a:r>
              <a:rPr lang="en-US" sz="6600" dirty="0"/>
              <a:t>quick</a:t>
            </a:r>
            <a:br>
              <a:rPr lang="en-US" sz="6600" dirty="0"/>
            </a:br>
            <a:r>
              <a:rPr lang="en-US" sz="6600" dirty="0"/>
              <a:t>Sort </a:t>
            </a:r>
            <a:endParaRPr lang="ru-RU" sz="6600" dirty="0"/>
          </a:p>
        </p:txBody>
      </p:sp>
      <p:grpSp>
        <p:nvGrpSpPr>
          <p:cNvPr id="2" name="Google Shape;1623;p57">
            <a:extLst>
              <a:ext uri="{FF2B5EF4-FFF2-40B4-BE49-F238E27FC236}">
                <a16:creationId xmlns:a16="http://schemas.microsoft.com/office/drawing/2014/main" id="{64E619CE-030F-A709-F08D-B9EF4C317E05}"/>
              </a:ext>
            </a:extLst>
          </p:cNvPr>
          <p:cNvGrpSpPr/>
          <p:nvPr/>
        </p:nvGrpSpPr>
        <p:grpSpPr>
          <a:xfrm>
            <a:off x="5942362" y="-191616"/>
            <a:ext cx="3660264" cy="3454307"/>
            <a:chOff x="706040" y="883365"/>
            <a:chExt cx="3660264" cy="3454307"/>
          </a:xfrm>
        </p:grpSpPr>
        <p:sp>
          <p:nvSpPr>
            <p:cNvPr id="4" name="Google Shape;1624;p57">
              <a:extLst>
                <a:ext uri="{FF2B5EF4-FFF2-40B4-BE49-F238E27FC236}">
                  <a16:creationId xmlns:a16="http://schemas.microsoft.com/office/drawing/2014/main" id="{E933B720-F2BB-0C64-C931-50D9D8E8E908}"/>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625;p57">
              <a:extLst>
                <a:ext uri="{FF2B5EF4-FFF2-40B4-BE49-F238E27FC236}">
                  <a16:creationId xmlns:a16="http://schemas.microsoft.com/office/drawing/2014/main" id="{16569961-AAF7-A830-2BE8-7654C936659D}"/>
                </a:ext>
              </a:extLst>
            </p:cNvPr>
            <p:cNvGrpSpPr/>
            <p:nvPr/>
          </p:nvGrpSpPr>
          <p:grpSpPr>
            <a:xfrm flipH="1">
              <a:off x="3131991" y="2597216"/>
              <a:ext cx="858975" cy="300968"/>
              <a:chOff x="2271950" y="2722775"/>
              <a:chExt cx="575875" cy="201775"/>
            </a:xfrm>
          </p:grpSpPr>
          <p:sp>
            <p:nvSpPr>
              <p:cNvPr id="1858" name="Google Shape;1626;p57">
                <a:extLst>
                  <a:ext uri="{FF2B5EF4-FFF2-40B4-BE49-F238E27FC236}">
                    <a16:creationId xmlns:a16="http://schemas.microsoft.com/office/drawing/2014/main" id="{88A80AD7-0144-0BC6-C4BC-7B0765120837}"/>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627;p57">
                <a:extLst>
                  <a:ext uri="{FF2B5EF4-FFF2-40B4-BE49-F238E27FC236}">
                    <a16:creationId xmlns:a16="http://schemas.microsoft.com/office/drawing/2014/main" id="{7777CF67-4975-D94A-7D4E-052CCAF84338}"/>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628;p57">
                <a:extLst>
                  <a:ext uri="{FF2B5EF4-FFF2-40B4-BE49-F238E27FC236}">
                    <a16:creationId xmlns:a16="http://schemas.microsoft.com/office/drawing/2014/main" id="{26139914-8AC4-327B-A810-64D0FADF6D10}"/>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629;p57">
                <a:extLst>
                  <a:ext uri="{FF2B5EF4-FFF2-40B4-BE49-F238E27FC236}">
                    <a16:creationId xmlns:a16="http://schemas.microsoft.com/office/drawing/2014/main" id="{DD4EBF75-BFA3-D0D2-3731-66C8DE5ED47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630;p57">
                <a:extLst>
                  <a:ext uri="{FF2B5EF4-FFF2-40B4-BE49-F238E27FC236}">
                    <a16:creationId xmlns:a16="http://schemas.microsoft.com/office/drawing/2014/main" id="{477DA4F7-F500-15C5-A46C-FD8761CE2DC1}"/>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631;p57">
              <a:extLst>
                <a:ext uri="{FF2B5EF4-FFF2-40B4-BE49-F238E27FC236}">
                  <a16:creationId xmlns:a16="http://schemas.microsoft.com/office/drawing/2014/main" id="{AC1EF953-4E15-A7C3-B4A6-EB7056F40B14}"/>
                </a:ext>
              </a:extLst>
            </p:cNvPr>
            <p:cNvGrpSpPr/>
            <p:nvPr/>
          </p:nvGrpSpPr>
          <p:grpSpPr>
            <a:xfrm>
              <a:off x="1142462" y="1564560"/>
              <a:ext cx="2338579" cy="2014767"/>
              <a:chOff x="4546896" y="1377977"/>
              <a:chExt cx="2655063" cy="2287429"/>
            </a:xfrm>
          </p:grpSpPr>
          <p:sp>
            <p:nvSpPr>
              <p:cNvPr id="39" name="Google Shape;1632;p57">
                <a:extLst>
                  <a:ext uri="{FF2B5EF4-FFF2-40B4-BE49-F238E27FC236}">
                    <a16:creationId xmlns:a16="http://schemas.microsoft.com/office/drawing/2014/main" id="{F937C525-CA64-6525-98D4-BFE3D4257107}"/>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33;p57">
                <a:extLst>
                  <a:ext uri="{FF2B5EF4-FFF2-40B4-BE49-F238E27FC236}">
                    <a16:creationId xmlns:a16="http://schemas.microsoft.com/office/drawing/2014/main" id="{4395206D-82E8-E969-39BB-6DCEBA1BB729}"/>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34;p57">
                <a:extLst>
                  <a:ext uri="{FF2B5EF4-FFF2-40B4-BE49-F238E27FC236}">
                    <a16:creationId xmlns:a16="http://schemas.microsoft.com/office/drawing/2014/main" id="{8949FA19-4259-A597-7715-19E347727195}"/>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35;p57">
                <a:extLst>
                  <a:ext uri="{FF2B5EF4-FFF2-40B4-BE49-F238E27FC236}">
                    <a16:creationId xmlns:a16="http://schemas.microsoft.com/office/drawing/2014/main" id="{B4970E9B-DA98-B5B7-5737-375A39613C0F}"/>
                  </a:ext>
                </a:extLst>
              </p:cNvPr>
              <p:cNvSpPr/>
              <p:nvPr/>
            </p:nvSpPr>
            <p:spPr>
              <a:xfrm>
                <a:off x="4546896" y="1442009"/>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36;p57">
                <a:extLst>
                  <a:ext uri="{FF2B5EF4-FFF2-40B4-BE49-F238E27FC236}">
                    <a16:creationId xmlns:a16="http://schemas.microsoft.com/office/drawing/2014/main" id="{61D671F1-737D-09A8-8A43-DFCE78EBD6AF}"/>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37;p57">
                <a:extLst>
                  <a:ext uri="{FF2B5EF4-FFF2-40B4-BE49-F238E27FC236}">
                    <a16:creationId xmlns:a16="http://schemas.microsoft.com/office/drawing/2014/main" id="{687F38CC-F5DC-FAB9-DD38-DAABBB1E9C93}"/>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38;p57">
                <a:extLst>
                  <a:ext uri="{FF2B5EF4-FFF2-40B4-BE49-F238E27FC236}">
                    <a16:creationId xmlns:a16="http://schemas.microsoft.com/office/drawing/2014/main" id="{5F6BFC1F-F28C-B1E3-F035-B57D9C8E1315}"/>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39;p57">
                <a:extLst>
                  <a:ext uri="{FF2B5EF4-FFF2-40B4-BE49-F238E27FC236}">
                    <a16:creationId xmlns:a16="http://schemas.microsoft.com/office/drawing/2014/main" id="{922F9D7D-8964-10E2-92E5-CF454940F042}"/>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40;p57">
                <a:extLst>
                  <a:ext uri="{FF2B5EF4-FFF2-40B4-BE49-F238E27FC236}">
                    <a16:creationId xmlns:a16="http://schemas.microsoft.com/office/drawing/2014/main" id="{331B2CCC-DC44-8495-9615-BC0A491E0529}"/>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41;p57">
                <a:extLst>
                  <a:ext uri="{FF2B5EF4-FFF2-40B4-BE49-F238E27FC236}">
                    <a16:creationId xmlns:a16="http://schemas.microsoft.com/office/drawing/2014/main" id="{81FEFEFB-CD80-7319-A4B5-5465F70C4511}"/>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42;p57">
                <a:extLst>
                  <a:ext uri="{FF2B5EF4-FFF2-40B4-BE49-F238E27FC236}">
                    <a16:creationId xmlns:a16="http://schemas.microsoft.com/office/drawing/2014/main" id="{518D2933-4BA6-1C4A-3A3A-48DCECFBA06C}"/>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43;p57">
                <a:extLst>
                  <a:ext uri="{FF2B5EF4-FFF2-40B4-BE49-F238E27FC236}">
                    <a16:creationId xmlns:a16="http://schemas.microsoft.com/office/drawing/2014/main" id="{4DC93334-9161-FB19-BEA3-34789FC9FCBA}"/>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644;p57">
                <a:extLst>
                  <a:ext uri="{FF2B5EF4-FFF2-40B4-BE49-F238E27FC236}">
                    <a16:creationId xmlns:a16="http://schemas.microsoft.com/office/drawing/2014/main" id="{C43619C6-50B7-0BB3-B8A9-4F72CA740F3D}"/>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45;p57">
                <a:extLst>
                  <a:ext uri="{FF2B5EF4-FFF2-40B4-BE49-F238E27FC236}">
                    <a16:creationId xmlns:a16="http://schemas.microsoft.com/office/drawing/2014/main" id="{DE289A2D-575F-A818-9562-A4584163A249}"/>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46;p57">
                <a:extLst>
                  <a:ext uri="{FF2B5EF4-FFF2-40B4-BE49-F238E27FC236}">
                    <a16:creationId xmlns:a16="http://schemas.microsoft.com/office/drawing/2014/main" id="{43D4D719-4EA3-4F9C-E112-AD754BBA7F34}"/>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47;p57">
                <a:extLst>
                  <a:ext uri="{FF2B5EF4-FFF2-40B4-BE49-F238E27FC236}">
                    <a16:creationId xmlns:a16="http://schemas.microsoft.com/office/drawing/2014/main" id="{ECE60F05-8BAD-582C-0D97-F2A645DBC0F5}"/>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48;p57">
                <a:extLst>
                  <a:ext uri="{FF2B5EF4-FFF2-40B4-BE49-F238E27FC236}">
                    <a16:creationId xmlns:a16="http://schemas.microsoft.com/office/drawing/2014/main" id="{4473C54D-3159-1367-B464-425AD3D64A3F}"/>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49;p57">
                <a:extLst>
                  <a:ext uri="{FF2B5EF4-FFF2-40B4-BE49-F238E27FC236}">
                    <a16:creationId xmlns:a16="http://schemas.microsoft.com/office/drawing/2014/main" id="{5DF6EE97-3380-C8B2-FBD4-86C34AF4EF71}"/>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50;p57">
                <a:extLst>
                  <a:ext uri="{FF2B5EF4-FFF2-40B4-BE49-F238E27FC236}">
                    <a16:creationId xmlns:a16="http://schemas.microsoft.com/office/drawing/2014/main" id="{125E3510-25B9-65E3-6619-1B056B75E6DB}"/>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51;p57">
                <a:extLst>
                  <a:ext uri="{FF2B5EF4-FFF2-40B4-BE49-F238E27FC236}">
                    <a16:creationId xmlns:a16="http://schemas.microsoft.com/office/drawing/2014/main" id="{7D146965-07F4-C263-96E4-7F7246542AFC}"/>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52;p57">
                <a:extLst>
                  <a:ext uri="{FF2B5EF4-FFF2-40B4-BE49-F238E27FC236}">
                    <a16:creationId xmlns:a16="http://schemas.microsoft.com/office/drawing/2014/main" id="{664EBDCC-0E9F-8490-6257-0B03D20266B1}"/>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53;p57">
                <a:extLst>
                  <a:ext uri="{FF2B5EF4-FFF2-40B4-BE49-F238E27FC236}">
                    <a16:creationId xmlns:a16="http://schemas.microsoft.com/office/drawing/2014/main" id="{A36900DC-D38C-01B9-9104-D62AD24E94E0}"/>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54;p57">
                <a:extLst>
                  <a:ext uri="{FF2B5EF4-FFF2-40B4-BE49-F238E27FC236}">
                    <a16:creationId xmlns:a16="http://schemas.microsoft.com/office/drawing/2014/main" id="{69CEF023-8244-3FA4-E4EF-C7BC480ABF22}"/>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55;p57">
                <a:extLst>
                  <a:ext uri="{FF2B5EF4-FFF2-40B4-BE49-F238E27FC236}">
                    <a16:creationId xmlns:a16="http://schemas.microsoft.com/office/drawing/2014/main" id="{17022A0A-8070-B1E5-1746-5B39C3C87954}"/>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56;p57">
                <a:extLst>
                  <a:ext uri="{FF2B5EF4-FFF2-40B4-BE49-F238E27FC236}">
                    <a16:creationId xmlns:a16="http://schemas.microsoft.com/office/drawing/2014/main" id="{196AFAC6-A2A3-AFF4-3789-498F28CE9803}"/>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657;p57">
                <a:extLst>
                  <a:ext uri="{FF2B5EF4-FFF2-40B4-BE49-F238E27FC236}">
                    <a16:creationId xmlns:a16="http://schemas.microsoft.com/office/drawing/2014/main" id="{6D9C17B8-0C2C-F9E9-6B66-1BD9509CB46C}"/>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658;p57">
                <a:extLst>
                  <a:ext uri="{FF2B5EF4-FFF2-40B4-BE49-F238E27FC236}">
                    <a16:creationId xmlns:a16="http://schemas.microsoft.com/office/drawing/2014/main" id="{89E15DEE-3B44-F87E-DF1F-C8A3DAA69271}"/>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1659;p57">
              <a:extLst>
                <a:ext uri="{FF2B5EF4-FFF2-40B4-BE49-F238E27FC236}">
                  <a16:creationId xmlns:a16="http://schemas.microsoft.com/office/drawing/2014/main" id="{2C32CAAF-E4F7-C9F1-FC7D-D7328F4274B5}"/>
                </a:ext>
              </a:extLst>
            </p:cNvPr>
            <p:cNvGrpSpPr/>
            <p:nvPr/>
          </p:nvGrpSpPr>
          <p:grpSpPr>
            <a:xfrm flipH="1">
              <a:off x="706040" y="2032134"/>
              <a:ext cx="1068760" cy="1547196"/>
              <a:chOff x="-1602050" y="2114015"/>
              <a:chExt cx="1213397" cy="1756580"/>
            </a:xfrm>
          </p:grpSpPr>
          <p:sp>
            <p:nvSpPr>
              <p:cNvPr id="33" name="Google Shape;1660;p57">
                <a:extLst>
                  <a:ext uri="{FF2B5EF4-FFF2-40B4-BE49-F238E27FC236}">
                    <a16:creationId xmlns:a16="http://schemas.microsoft.com/office/drawing/2014/main" id="{9650172E-B0C6-6191-9381-E4275FB3472A}"/>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61;p57">
                <a:extLst>
                  <a:ext uri="{FF2B5EF4-FFF2-40B4-BE49-F238E27FC236}">
                    <a16:creationId xmlns:a16="http://schemas.microsoft.com/office/drawing/2014/main" id="{BC4C9F9C-8D39-C33D-0926-48100CB8311D}"/>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62;p57">
                <a:extLst>
                  <a:ext uri="{FF2B5EF4-FFF2-40B4-BE49-F238E27FC236}">
                    <a16:creationId xmlns:a16="http://schemas.microsoft.com/office/drawing/2014/main" id="{04051792-7EF8-0EED-C486-EC52A897703D}"/>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63;p57">
                <a:extLst>
                  <a:ext uri="{FF2B5EF4-FFF2-40B4-BE49-F238E27FC236}">
                    <a16:creationId xmlns:a16="http://schemas.microsoft.com/office/drawing/2014/main" id="{C4E41B25-44A1-001D-453D-0BACE41C717F}"/>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64;p57">
                <a:extLst>
                  <a:ext uri="{FF2B5EF4-FFF2-40B4-BE49-F238E27FC236}">
                    <a16:creationId xmlns:a16="http://schemas.microsoft.com/office/drawing/2014/main" id="{B2B79B1F-9E32-3991-23CE-EA5F9723D789}"/>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65;p57">
                <a:extLst>
                  <a:ext uri="{FF2B5EF4-FFF2-40B4-BE49-F238E27FC236}">
                    <a16:creationId xmlns:a16="http://schemas.microsoft.com/office/drawing/2014/main" id="{8FF9F184-2E3E-7392-CFCD-81103D3B90B6}"/>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1666;p57">
              <a:extLst>
                <a:ext uri="{FF2B5EF4-FFF2-40B4-BE49-F238E27FC236}">
                  <a16:creationId xmlns:a16="http://schemas.microsoft.com/office/drawing/2014/main" id="{F0E216B6-C082-E5AD-FDFC-D4EBA39B658A}"/>
                </a:ext>
              </a:extLst>
            </p:cNvPr>
            <p:cNvGrpSpPr/>
            <p:nvPr/>
          </p:nvGrpSpPr>
          <p:grpSpPr>
            <a:xfrm>
              <a:off x="2983957" y="1809058"/>
              <a:ext cx="589240" cy="1525612"/>
              <a:chOff x="1236331" y="557100"/>
              <a:chExt cx="668982" cy="1732076"/>
            </a:xfrm>
          </p:grpSpPr>
          <p:sp>
            <p:nvSpPr>
              <p:cNvPr id="25" name="Google Shape;1667;p57">
                <a:extLst>
                  <a:ext uri="{FF2B5EF4-FFF2-40B4-BE49-F238E27FC236}">
                    <a16:creationId xmlns:a16="http://schemas.microsoft.com/office/drawing/2014/main" id="{53DC3575-EA55-0BC1-4908-292E78F7AF7F}"/>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68;p57">
                <a:extLst>
                  <a:ext uri="{FF2B5EF4-FFF2-40B4-BE49-F238E27FC236}">
                    <a16:creationId xmlns:a16="http://schemas.microsoft.com/office/drawing/2014/main" id="{81ACF8FF-FD56-1739-6DB1-FF8484280A3F}"/>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69;p57">
                <a:extLst>
                  <a:ext uri="{FF2B5EF4-FFF2-40B4-BE49-F238E27FC236}">
                    <a16:creationId xmlns:a16="http://schemas.microsoft.com/office/drawing/2014/main" id="{8B892D1B-468A-4CDE-3B24-14E88E481815}"/>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70;p57">
                <a:extLst>
                  <a:ext uri="{FF2B5EF4-FFF2-40B4-BE49-F238E27FC236}">
                    <a16:creationId xmlns:a16="http://schemas.microsoft.com/office/drawing/2014/main" id="{FB08CF2E-093C-EB4F-3389-3282A95BF521}"/>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71;p57">
                <a:extLst>
                  <a:ext uri="{FF2B5EF4-FFF2-40B4-BE49-F238E27FC236}">
                    <a16:creationId xmlns:a16="http://schemas.microsoft.com/office/drawing/2014/main" id="{FCFC73E9-F056-5AAD-C48F-A9ACCF2E1B96}"/>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72;p57">
                <a:extLst>
                  <a:ext uri="{FF2B5EF4-FFF2-40B4-BE49-F238E27FC236}">
                    <a16:creationId xmlns:a16="http://schemas.microsoft.com/office/drawing/2014/main" id="{12490995-CA0D-E0CA-20AA-99B5F539CE5A}"/>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73;p57">
                <a:extLst>
                  <a:ext uri="{FF2B5EF4-FFF2-40B4-BE49-F238E27FC236}">
                    <a16:creationId xmlns:a16="http://schemas.microsoft.com/office/drawing/2014/main" id="{E28AC119-318D-D668-C38B-23B7779CD5DE}"/>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74;p57">
                <a:extLst>
                  <a:ext uri="{FF2B5EF4-FFF2-40B4-BE49-F238E27FC236}">
                    <a16:creationId xmlns:a16="http://schemas.microsoft.com/office/drawing/2014/main" id="{D0A7B563-FC1F-3E1D-9E54-422E8367C576}"/>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675;p57">
              <a:extLst>
                <a:ext uri="{FF2B5EF4-FFF2-40B4-BE49-F238E27FC236}">
                  <a16:creationId xmlns:a16="http://schemas.microsoft.com/office/drawing/2014/main" id="{F8951249-67BA-2D9E-F6C9-387665AEA2C0}"/>
                </a:ext>
              </a:extLst>
            </p:cNvPr>
            <p:cNvGrpSpPr/>
            <p:nvPr/>
          </p:nvGrpSpPr>
          <p:grpSpPr>
            <a:xfrm flipH="1">
              <a:off x="1237981" y="3753166"/>
              <a:ext cx="953591" cy="334099"/>
              <a:chOff x="2271950" y="2722775"/>
              <a:chExt cx="575875" cy="201775"/>
            </a:xfrm>
          </p:grpSpPr>
          <p:sp>
            <p:nvSpPr>
              <p:cNvPr id="20" name="Google Shape;1676;p57">
                <a:extLst>
                  <a:ext uri="{FF2B5EF4-FFF2-40B4-BE49-F238E27FC236}">
                    <a16:creationId xmlns:a16="http://schemas.microsoft.com/office/drawing/2014/main" id="{0EF70137-9940-26B8-3274-CE99936127B5}"/>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77;p57">
                <a:extLst>
                  <a:ext uri="{FF2B5EF4-FFF2-40B4-BE49-F238E27FC236}">
                    <a16:creationId xmlns:a16="http://schemas.microsoft.com/office/drawing/2014/main" id="{A05F9A80-A5CE-CD03-7AC0-36E226460999}"/>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78;p57">
                <a:extLst>
                  <a:ext uri="{FF2B5EF4-FFF2-40B4-BE49-F238E27FC236}">
                    <a16:creationId xmlns:a16="http://schemas.microsoft.com/office/drawing/2014/main" id="{65925148-7967-8982-5191-648D1200206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79;p57">
                <a:extLst>
                  <a:ext uri="{FF2B5EF4-FFF2-40B4-BE49-F238E27FC236}">
                    <a16:creationId xmlns:a16="http://schemas.microsoft.com/office/drawing/2014/main" id="{B1D9CA3D-1D7D-2DCA-979E-6F9D469ACC4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80;p57">
                <a:extLst>
                  <a:ext uri="{FF2B5EF4-FFF2-40B4-BE49-F238E27FC236}">
                    <a16:creationId xmlns:a16="http://schemas.microsoft.com/office/drawing/2014/main" id="{A92BD6E4-1B62-647A-4F6A-265FCB22C39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1681;p57">
              <a:extLst>
                <a:ext uri="{FF2B5EF4-FFF2-40B4-BE49-F238E27FC236}">
                  <a16:creationId xmlns:a16="http://schemas.microsoft.com/office/drawing/2014/main" id="{A0DEA2E0-7DC1-7135-3A79-5B28E7A3F09A}"/>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683;p57">
              <a:extLst>
                <a:ext uri="{FF2B5EF4-FFF2-40B4-BE49-F238E27FC236}">
                  <a16:creationId xmlns:a16="http://schemas.microsoft.com/office/drawing/2014/main" id="{DAD9C79D-57C1-9C4F-6E9A-F4B4C7D483A5}"/>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84;p57">
              <a:extLst>
                <a:ext uri="{FF2B5EF4-FFF2-40B4-BE49-F238E27FC236}">
                  <a16:creationId xmlns:a16="http://schemas.microsoft.com/office/drawing/2014/main" id="{92D20FC1-6000-6FC9-6512-E823A1A55B7F}"/>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5;p57">
              <a:extLst>
                <a:ext uri="{FF2B5EF4-FFF2-40B4-BE49-F238E27FC236}">
                  <a16:creationId xmlns:a16="http://schemas.microsoft.com/office/drawing/2014/main" id="{71E4C3D9-6F70-207C-0E9F-F7F48EC09B47}"/>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686;p57">
              <a:extLst>
                <a:ext uri="{FF2B5EF4-FFF2-40B4-BE49-F238E27FC236}">
                  <a16:creationId xmlns:a16="http://schemas.microsoft.com/office/drawing/2014/main" id="{B159103F-D7EA-6256-538E-DFAFB034F620}"/>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87;p57">
              <a:extLst>
                <a:ext uri="{FF2B5EF4-FFF2-40B4-BE49-F238E27FC236}">
                  <a16:creationId xmlns:a16="http://schemas.microsoft.com/office/drawing/2014/main" id="{166821E1-B1EA-705A-39B8-4ED5203436F7}"/>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88;p57">
              <a:extLst>
                <a:ext uri="{FF2B5EF4-FFF2-40B4-BE49-F238E27FC236}">
                  <a16:creationId xmlns:a16="http://schemas.microsoft.com/office/drawing/2014/main" id="{4356DFAA-BDFB-E399-872F-1CF251D243DE}"/>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89;p57">
              <a:extLst>
                <a:ext uri="{FF2B5EF4-FFF2-40B4-BE49-F238E27FC236}">
                  <a16:creationId xmlns:a16="http://schemas.microsoft.com/office/drawing/2014/main" id="{F05801DB-E4FA-A2DE-B08C-CE87D1CF98CA}"/>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90;p57">
              <a:extLst>
                <a:ext uri="{FF2B5EF4-FFF2-40B4-BE49-F238E27FC236}">
                  <a16:creationId xmlns:a16="http://schemas.microsoft.com/office/drawing/2014/main" id="{B49204C9-7DA6-6C40-294D-A3D67DC313CE}"/>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91;p57">
              <a:extLst>
                <a:ext uri="{FF2B5EF4-FFF2-40B4-BE49-F238E27FC236}">
                  <a16:creationId xmlns:a16="http://schemas.microsoft.com/office/drawing/2014/main" id="{FFECEA9F-550F-8991-4B8B-7EB6CDACAFD2}"/>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17237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690928" y="-107225"/>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Light" panose="020F0302020204030204" pitchFamily="34" charset="0"/>
                <a:cs typeface="Calibri Light" panose="020F0302020204030204" pitchFamily="34" charset="0"/>
              </a:rPr>
              <a:t>What is the sorting methods algorithm</a:t>
            </a:r>
            <a:endParaRPr b="1" dirty="0">
              <a:latin typeface="Calibri Light" panose="020F0302020204030204" pitchFamily="34" charset="0"/>
              <a:cs typeface="Calibri Light" panose="020F0302020204030204" pitchFamily="34" charset="0"/>
            </a:endParaRPr>
          </a:p>
        </p:txBody>
      </p:sp>
      <p:sp>
        <p:nvSpPr>
          <p:cNvPr id="355" name="Google Shape;355;p36"/>
          <p:cNvSpPr txBox="1">
            <a:spLocks noGrp="1"/>
          </p:cNvSpPr>
          <p:nvPr>
            <p:ph type="subTitle" idx="1"/>
          </p:nvPr>
        </p:nvSpPr>
        <p:spPr>
          <a:xfrm>
            <a:off x="304799" y="1262575"/>
            <a:ext cx="8124900" cy="24585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 we would like to give some information about sorts. </a:t>
            </a:r>
            <a:endParaRPr lang="ru-RU"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sorting algorithm is a method for reorganizing a large number of items into a specific order, such as alphabetical, highest-to-lowest value, or shortest-to-longest distance. Sorting </a:t>
            </a:r>
            <a:r>
              <a:rPr lang="en-US" sz="18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algorithms</a:t>
            </a: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take lists of items as input data, perform specific </a:t>
            </a:r>
            <a:r>
              <a:rPr lang="en-US" sz="18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operations</a:t>
            </a: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on those lists, and deliver ordered arrays as output. The many applications of sorting algorithms include organizing items by price on a retail website and determining the order of sites on a search engine results page.</a:t>
            </a:r>
          </a:p>
          <a:p>
            <a:pPr marL="0" marR="0">
              <a:lnSpc>
                <a:spcPct val="107000"/>
              </a:lnSpc>
              <a:spcBef>
                <a:spcPts val="0"/>
              </a:spcBef>
              <a:spcAft>
                <a:spcPts val="800"/>
              </a:spcAft>
            </a:pP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And there are some types of sorting algorithms</a:t>
            </a:r>
            <a:endParaRPr lang="ru-RU"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solidFill>
                  <a:schemeClr val="tx1"/>
                </a:solidFill>
                <a:effectLst/>
                <a:latin typeface="Calibri" panose="020F0502020204030204" pitchFamily="34" charset="0"/>
                <a:ea typeface="Calibri" panose="020F0502020204030204" pitchFamily="34" charset="0"/>
              </a:rPr>
              <a:t>For instance, the bubble sort, the insertion sort, the shell sort, the quick sort, the heap sort, the selection sort</a:t>
            </a:r>
            <a:endParaRPr lang="ru-RU"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hlink"/>
              </a:buClr>
              <a:buSzPts val="1100"/>
              <a:buFont typeface="Arial"/>
              <a:buNone/>
            </a:pPr>
            <a:endParaRPr dirty="0"/>
          </a:p>
        </p:txBody>
      </p:sp>
      <p:grpSp>
        <p:nvGrpSpPr>
          <p:cNvPr id="356" name="Google Shape;356;p36"/>
          <p:cNvGrpSpPr/>
          <p:nvPr/>
        </p:nvGrpSpPr>
        <p:grpSpPr>
          <a:xfrm rot="5400000">
            <a:off x="101332" y="202520"/>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5" name="Google Shape;365;p36"/>
          <p:cNvSpPr/>
          <p:nvPr/>
        </p:nvSpPr>
        <p:spPr>
          <a:xfrm rot="7930176">
            <a:off x="8146769" y="63047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6"/>
          <p:cNvSpPr/>
          <p:nvPr/>
        </p:nvSpPr>
        <p:spPr>
          <a:xfrm rot="7198898">
            <a:off x="8419491" y="157642"/>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6"/>
          <p:cNvSpPr/>
          <p:nvPr/>
        </p:nvSpPr>
        <p:spPr>
          <a:xfrm rot="7201932">
            <a:off x="8575215" y="469026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6"/>
          <p:cNvSpPr/>
          <p:nvPr/>
        </p:nvSpPr>
        <p:spPr>
          <a:xfrm>
            <a:off x="8561352" y="4100324"/>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6"/>
          <p:cNvSpPr/>
          <p:nvPr/>
        </p:nvSpPr>
        <p:spPr>
          <a:xfrm>
            <a:off x="1024480" y="476018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6"/>
          <p:cNvSpPr/>
          <p:nvPr/>
        </p:nvSpPr>
        <p:spPr>
          <a:xfrm>
            <a:off x="1024480" y="475889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55">
                                            <p:txEl>
                                              <p:pRg st="0" end="0"/>
                                            </p:txEl>
                                          </p:spTgt>
                                        </p:tgtEl>
                                        <p:attrNameLst>
                                          <p:attrName>style.visibility</p:attrName>
                                        </p:attrNameLst>
                                      </p:cBhvr>
                                      <p:to>
                                        <p:strVal val="visible"/>
                                      </p:to>
                                    </p:set>
                                    <p:animEffect transition="in" filter="barn(inVertical)">
                                      <p:cBhvr>
                                        <p:cTn id="7" dur="500"/>
                                        <p:tgtEl>
                                          <p:spTgt spid="35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55">
                                            <p:txEl>
                                              <p:pRg st="1" end="1"/>
                                            </p:txEl>
                                          </p:spTgt>
                                        </p:tgtEl>
                                        <p:attrNameLst>
                                          <p:attrName>style.visibility</p:attrName>
                                        </p:attrNameLst>
                                      </p:cBhvr>
                                      <p:to>
                                        <p:strVal val="visible"/>
                                      </p:to>
                                    </p:set>
                                    <p:animEffect transition="in" filter="barn(inVertical)">
                                      <p:cBhvr>
                                        <p:cTn id="10" dur="500"/>
                                        <p:tgtEl>
                                          <p:spTgt spid="355">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55">
                                            <p:txEl>
                                              <p:pRg st="2" end="2"/>
                                            </p:txEl>
                                          </p:spTgt>
                                        </p:tgtEl>
                                        <p:attrNameLst>
                                          <p:attrName>style.visibility</p:attrName>
                                        </p:attrNameLst>
                                      </p:cBhvr>
                                      <p:to>
                                        <p:strVal val="visible"/>
                                      </p:to>
                                    </p:set>
                                    <p:animEffect transition="in" filter="barn(inVertical)">
                                      <p:cBhvr>
                                        <p:cTn id="13" dur="500"/>
                                        <p:tgtEl>
                                          <p:spTgt spid="355">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5">
                                            <p:txEl>
                                              <p:pRg st="3" end="3"/>
                                            </p:txEl>
                                          </p:spTgt>
                                        </p:tgtEl>
                                        <p:attrNameLst>
                                          <p:attrName>style.visibility</p:attrName>
                                        </p:attrNameLst>
                                      </p:cBhvr>
                                      <p:to>
                                        <p:strVal val="visible"/>
                                      </p:to>
                                    </p:set>
                                    <p:animEffect transition="in" filter="barn(inVertical)">
                                      <p:cBhvr>
                                        <p:cTn id="16" dur="500"/>
                                        <p:tgtEl>
                                          <p:spTgt spid="355">
                                            <p:txEl>
                                              <p:pRg st="3" end="3"/>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54"/>
                                        </p:tgtEl>
                                        <p:attrNameLst>
                                          <p:attrName>style.visibility</p:attrName>
                                        </p:attrNameLst>
                                      </p:cBhvr>
                                      <p:to>
                                        <p:strVal val="visible"/>
                                      </p:to>
                                    </p:set>
                                    <p:animEffect transition="in" filter="circle(in)">
                                      <p:cBhvr>
                                        <p:cTn id="19" dur="2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p:bldP spid="35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43F9E7-F447-CDDD-1E2C-C6CB33078B2B}"/>
              </a:ext>
            </a:extLst>
          </p:cNvPr>
          <p:cNvSpPr>
            <a:spLocks noGrp="1"/>
          </p:cNvSpPr>
          <p:nvPr>
            <p:ph type="title" idx="4"/>
          </p:nvPr>
        </p:nvSpPr>
        <p:spPr>
          <a:xfrm>
            <a:off x="2391074" y="1433972"/>
            <a:ext cx="7715400" cy="605700"/>
          </a:xfrm>
        </p:spPr>
        <p:txBody>
          <a:bodyPr/>
          <a:lstStyle/>
          <a:p>
            <a:r>
              <a:rPr lang="en-US" sz="8800" b="1" dirty="0">
                <a:latin typeface="Calibri Light" panose="020F0302020204030204" pitchFamily="34" charset="0"/>
                <a:cs typeface="Calibri Light" panose="020F0302020204030204" pitchFamily="34" charset="0"/>
              </a:rPr>
              <a:t>Heap </a:t>
            </a:r>
            <a:br>
              <a:rPr lang="en-US" sz="8800" b="1" dirty="0">
                <a:latin typeface="Calibri Light" panose="020F0302020204030204" pitchFamily="34" charset="0"/>
                <a:cs typeface="Calibri Light" panose="020F0302020204030204" pitchFamily="34" charset="0"/>
              </a:rPr>
            </a:br>
            <a:r>
              <a:rPr lang="en-US" sz="8800" b="1" dirty="0">
                <a:latin typeface="Calibri Light" panose="020F0302020204030204" pitchFamily="34" charset="0"/>
                <a:cs typeface="Calibri Light" panose="020F0302020204030204" pitchFamily="34" charset="0"/>
              </a:rPr>
              <a:t>Sort</a:t>
            </a:r>
            <a:endParaRPr lang="ru-RU" sz="8800" b="1" dirty="0">
              <a:latin typeface="Calibri Light" panose="020F0302020204030204" pitchFamily="34" charset="0"/>
              <a:cs typeface="Calibri Light" panose="020F0302020204030204" pitchFamily="34" charset="0"/>
            </a:endParaRPr>
          </a:p>
        </p:txBody>
      </p:sp>
      <p:sp>
        <p:nvSpPr>
          <p:cNvPr id="9" name="Google Shape;645;p40">
            <a:extLst>
              <a:ext uri="{FF2B5EF4-FFF2-40B4-BE49-F238E27FC236}">
                <a16:creationId xmlns:a16="http://schemas.microsoft.com/office/drawing/2014/main" id="{38F80E93-EE90-55AF-D86F-D018E3DF6415}"/>
              </a:ext>
            </a:extLst>
          </p:cNvPr>
          <p:cNvSpPr txBox="1">
            <a:spLocks/>
          </p:cNvSpPr>
          <p:nvPr/>
        </p:nvSpPr>
        <p:spPr>
          <a:xfrm>
            <a:off x="714300" y="2039672"/>
            <a:ext cx="1267272" cy="118110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ctr"/>
            <a:r>
              <a:rPr lang="en" sz="5400" b="1" dirty="0">
                <a:solidFill>
                  <a:schemeClr val="bg1">
                    <a:lumMod val="50000"/>
                  </a:schemeClr>
                </a:solidFill>
                <a:latin typeface="Century Schoolbook" panose="02040604050505020304" pitchFamily="18" charset="0"/>
              </a:rPr>
              <a:t>04</a:t>
            </a:r>
          </a:p>
        </p:txBody>
      </p:sp>
      <p:grpSp>
        <p:nvGrpSpPr>
          <p:cNvPr id="10" name="Google Shape;2633;p70">
            <a:extLst>
              <a:ext uri="{FF2B5EF4-FFF2-40B4-BE49-F238E27FC236}">
                <a16:creationId xmlns:a16="http://schemas.microsoft.com/office/drawing/2014/main" id="{D333EDB9-52EA-69C2-5A37-FD55A900818F}"/>
              </a:ext>
            </a:extLst>
          </p:cNvPr>
          <p:cNvGrpSpPr/>
          <p:nvPr/>
        </p:nvGrpSpPr>
        <p:grpSpPr>
          <a:xfrm>
            <a:off x="5017476" y="174140"/>
            <a:ext cx="3223650" cy="2519663"/>
            <a:chOff x="5178700" y="1900588"/>
            <a:chExt cx="3223650" cy="2519663"/>
          </a:xfrm>
        </p:grpSpPr>
        <p:grpSp>
          <p:nvGrpSpPr>
            <p:cNvPr id="11" name="Google Shape;2634;p70">
              <a:extLst>
                <a:ext uri="{FF2B5EF4-FFF2-40B4-BE49-F238E27FC236}">
                  <a16:creationId xmlns:a16="http://schemas.microsoft.com/office/drawing/2014/main" id="{930D5AC5-ED44-4CD3-1145-BE24B4EE16CF}"/>
                </a:ext>
              </a:extLst>
            </p:cNvPr>
            <p:cNvGrpSpPr/>
            <p:nvPr/>
          </p:nvGrpSpPr>
          <p:grpSpPr>
            <a:xfrm>
              <a:off x="5308325" y="2175824"/>
              <a:ext cx="955410" cy="791843"/>
              <a:chOff x="3616600" y="2051524"/>
              <a:chExt cx="955410" cy="791843"/>
            </a:xfrm>
          </p:grpSpPr>
          <p:sp>
            <p:nvSpPr>
              <p:cNvPr id="71" name="Google Shape;2635;p70">
                <a:extLst>
                  <a:ext uri="{FF2B5EF4-FFF2-40B4-BE49-F238E27FC236}">
                    <a16:creationId xmlns:a16="http://schemas.microsoft.com/office/drawing/2014/main" id="{33184F92-4B5D-12C4-EF73-79FC77C72C31}"/>
                  </a:ext>
                </a:extLst>
              </p:cNvPr>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636;p70">
                <a:extLst>
                  <a:ext uri="{FF2B5EF4-FFF2-40B4-BE49-F238E27FC236}">
                    <a16:creationId xmlns:a16="http://schemas.microsoft.com/office/drawing/2014/main" id="{2D14E6CB-5089-E280-4E26-C9348F17FF48}"/>
                  </a:ext>
                </a:extLst>
              </p:cNvPr>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637;p70">
                <a:extLst>
                  <a:ext uri="{FF2B5EF4-FFF2-40B4-BE49-F238E27FC236}">
                    <a16:creationId xmlns:a16="http://schemas.microsoft.com/office/drawing/2014/main" id="{375E5C90-3EEA-F815-2327-66A0103057D5}"/>
                  </a:ext>
                </a:extLst>
              </p:cNvPr>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2638;p70">
              <a:extLst>
                <a:ext uri="{FF2B5EF4-FFF2-40B4-BE49-F238E27FC236}">
                  <a16:creationId xmlns:a16="http://schemas.microsoft.com/office/drawing/2014/main" id="{889BF87C-0BB9-4064-9881-D3579A823022}"/>
                </a:ext>
              </a:extLst>
            </p:cNvPr>
            <p:cNvGrpSpPr/>
            <p:nvPr/>
          </p:nvGrpSpPr>
          <p:grpSpPr>
            <a:xfrm>
              <a:off x="5547091" y="2722146"/>
              <a:ext cx="2129895" cy="1316036"/>
              <a:chOff x="2918225" y="1793675"/>
              <a:chExt cx="2518500" cy="1556150"/>
            </a:xfrm>
          </p:grpSpPr>
          <p:sp>
            <p:nvSpPr>
              <p:cNvPr id="52" name="Google Shape;2639;p70">
                <a:extLst>
                  <a:ext uri="{FF2B5EF4-FFF2-40B4-BE49-F238E27FC236}">
                    <a16:creationId xmlns:a16="http://schemas.microsoft.com/office/drawing/2014/main" id="{F957DDF5-32D7-BBF1-AE64-0BB6A8A4B5CA}"/>
                  </a:ext>
                </a:extLst>
              </p:cNvPr>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640;p70">
                <a:extLst>
                  <a:ext uri="{FF2B5EF4-FFF2-40B4-BE49-F238E27FC236}">
                    <a16:creationId xmlns:a16="http://schemas.microsoft.com/office/drawing/2014/main" id="{21A296A0-F3BA-1C87-0750-8A3B23320CCC}"/>
                  </a:ext>
                </a:extLst>
              </p:cNvPr>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641;p70">
                <a:extLst>
                  <a:ext uri="{FF2B5EF4-FFF2-40B4-BE49-F238E27FC236}">
                    <a16:creationId xmlns:a16="http://schemas.microsoft.com/office/drawing/2014/main" id="{94225E8B-C600-376F-3FA2-B6D35420C75F}"/>
                  </a:ext>
                </a:extLst>
              </p:cNvPr>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642;p70">
                <a:extLst>
                  <a:ext uri="{FF2B5EF4-FFF2-40B4-BE49-F238E27FC236}">
                    <a16:creationId xmlns:a16="http://schemas.microsoft.com/office/drawing/2014/main" id="{4AAF7FA1-8AE5-DFD4-EE46-9ED519124E84}"/>
                  </a:ext>
                </a:extLst>
              </p:cNvPr>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643;p70">
                <a:extLst>
                  <a:ext uri="{FF2B5EF4-FFF2-40B4-BE49-F238E27FC236}">
                    <a16:creationId xmlns:a16="http://schemas.microsoft.com/office/drawing/2014/main" id="{845694A2-3F94-5A15-9076-1C10C22345ED}"/>
                  </a:ext>
                </a:extLst>
              </p:cNvPr>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44;p70">
                <a:extLst>
                  <a:ext uri="{FF2B5EF4-FFF2-40B4-BE49-F238E27FC236}">
                    <a16:creationId xmlns:a16="http://schemas.microsoft.com/office/drawing/2014/main" id="{E13F549E-1D40-63C0-98D4-314F64C83F53}"/>
                  </a:ext>
                </a:extLst>
              </p:cNvPr>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645;p70">
                <a:extLst>
                  <a:ext uri="{FF2B5EF4-FFF2-40B4-BE49-F238E27FC236}">
                    <a16:creationId xmlns:a16="http://schemas.microsoft.com/office/drawing/2014/main" id="{80335852-FA2D-02FC-A588-79DE2451BDF4}"/>
                  </a:ext>
                </a:extLst>
              </p:cNvPr>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46;p70">
                <a:extLst>
                  <a:ext uri="{FF2B5EF4-FFF2-40B4-BE49-F238E27FC236}">
                    <a16:creationId xmlns:a16="http://schemas.microsoft.com/office/drawing/2014/main" id="{C69B1DEA-7CEE-A41F-931B-2E06BCFC6BE3}"/>
                  </a:ext>
                </a:extLst>
              </p:cNvPr>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47;p70">
                <a:extLst>
                  <a:ext uri="{FF2B5EF4-FFF2-40B4-BE49-F238E27FC236}">
                    <a16:creationId xmlns:a16="http://schemas.microsoft.com/office/drawing/2014/main" id="{654D4A62-1BBF-DEDC-5875-E5782AE29E75}"/>
                  </a:ext>
                </a:extLst>
              </p:cNvPr>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8;p70">
                <a:extLst>
                  <a:ext uri="{FF2B5EF4-FFF2-40B4-BE49-F238E27FC236}">
                    <a16:creationId xmlns:a16="http://schemas.microsoft.com/office/drawing/2014/main" id="{C2607ECB-47BC-DB8C-0E63-429B75C2C94A}"/>
                  </a:ext>
                </a:extLst>
              </p:cNvPr>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 name="Google Shape;2649;p70">
                <a:extLst>
                  <a:ext uri="{FF2B5EF4-FFF2-40B4-BE49-F238E27FC236}">
                    <a16:creationId xmlns:a16="http://schemas.microsoft.com/office/drawing/2014/main" id="{8D88D24E-7985-1826-2CF8-6CCD5F2E14AB}"/>
                  </a:ext>
                </a:extLst>
              </p:cNvPr>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63" name="Google Shape;2650;p70">
                <a:extLst>
                  <a:ext uri="{FF2B5EF4-FFF2-40B4-BE49-F238E27FC236}">
                    <a16:creationId xmlns:a16="http://schemas.microsoft.com/office/drawing/2014/main" id="{2336F773-B1B5-AF15-C16D-5F4CEF43C2FD}"/>
                  </a:ext>
                </a:extLst>
              </p:cNvPr>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2651;p70">
                <a:extLst>
                  <a:ext uri="{FF2B5EF4-FFF2-40B4-BE49-F238E27FC236}">
                    <a16:creationId xmlns:a16="http://schemas.microsoft.com/office/drawing/2014/main" id="{D16658C1-F9E7-66AC-858F-E82AE8D3FAE4}"/>
                  </a:ext>
                </a:extLst>
              </p:cNvPr>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2652;p70">
                <a:extLst>
                  <a:ext uri="{FF2B5EF4-FFF2-40B4-BE49-F238E27FC236}">
                    <a16:creationId xmlns:a16="http://schemas.microsoft.com/office/drawing/2014/main" id="{3877D736-21E5-87EE-BB72-487ED984F2D0}"/>
                  </a:ext>
                </a:extLst>
              </p:cNvPr>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2653;p70">
                <a:extLst>
                  <a:ext uri="{FF2B5EF4-FFF2-40B4-BE49-F238E27FC236}">
                    <a16:creationId xmlns:a16="http://schemas.microsoft.com/office/drawing/2014/main" id="{72C37A03-F1F5-FD8D-C7C8-E9B1C2EC5718}"/>
                  </a:ext>
                </a:extLst>
              </p:cNvPr>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67" name="Google Shape;2654;p70">
                <a:extLst>
                  <a:ext uri="{FF2B5EF4-FFF2-40B4-BE49-F238E27FC236}">
                    <a16:creationId xmlns:a16="http://schemas.microsoft.com/office/drawing/2014/main" id="{66DAFA79-EACB-01D6-850D-4394C8CA40C2}"/>
                  </a:ext>
                </a:extLst>
              </p:cNvPr>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2655;p70">
                <a:extLst>
                  <a:ext uri="{FF2B5EF4-FFF2-40B4-BE49-F238E27FC236}">
                    <a16:creationId xmlns:a16="http://schemas.microsoft.com/office/drawing/2014/main" id="{CACEEE5C-0C38-9248-3DFC-58BDD1EE87BD}"/>
                  </a:ext>
                </a:extLst>
              </p:cNvPr>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2656;p70">
                <a:extLst>
                  <a:ext uri="{FF2B5EF4-FFF2-40B4-BE49-F238E27FC236}">
                    <a16:creationId xmlns:a16="http://schemas.microsoft.com/office/drawing/2014/main" id="{ED115232-D17F-6C04-A1BD-1E8BDEF2C278}"/>
                  </a:ext>
                </a:extLst>
              </p:cNvPr>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70" name="Google Shape;2657;p70">
                <a:extLst>
                  <a:ext uri="{FF2B5EF4-FFF2-40B4-BE49-F238E27FC236}">
                    <a16:creationId xmlns:a16="http://schemas.microsoft.com/office/drawing/2014/main" id="{B484124F-0DFE-2246-4803-7180CCFD9C33}"/>
                  </a:ext>
                </a:extLst>
              </p:cNvPr>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658;p70">
              <a:extLst>
                <a:ext uri="{FF2B5EF4-FFF2-40B4-BE49-F238E27FC236}">
                  <a16:creationId xmlns:a16="http://schemas.microsoft.com/office/drawing/2014/main" id="{359BDC31-7245-3B2C-5245-8B05CC777E0C}"/>
                </a:ext>
              </a:extLst>
            </p:cNvPr>
            <p:cNvGrpSpPr/>
            <p:nvPr/>
          </p:nvGrpSpPr>
          <p:grpSpPr>
            <a:xfrm>
              <a:off x="7320116" y="3611724"/>
              <a:ext cx="730793" cy="605681"/>
              <a:chOff x="3616600" y="2051524"/>
              <a:chExt cx="955410" cy="791843"/>
            </a:xfrm>
          </p:grpSpPr>
          <p:sp>
            <p:nvSpPr>
              <p:cNvPr id="49" name="Google Shape;2659;p70">
                <a:extLst>
                  <a:ext uri="{FF2B5EF4-FFF2-40B4-BE49-F238E27FC236}">
                    <a16:creationId xmlns:a16="http://schemas.microsoft.com/office/drawing/2014/main" id="{5CD65B32-A9D1-68B9-A193-D7687C43CDD6}"/>
                  </a:ext>
                </a:extLst>
              </p:cNvPr>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660;p70">
                <a:extLst>
                  <a:ext uri="{FF2B5EF4-FFF2-40B4-BE49-F238E27FC236}">
                    <a16:creationId xmlns:a16="http://schemas.microsoft.com/office/drawing/2014/main" id="{6082F7FD-3214-DF43-A047-2B3A45232940}"/>
                  </a:ext>
                </a:extLst>
              </p:cNvPr>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661;p70">
                <a:extLst>
                  <a:ext uri="{FF2B5EF4-FFF2-40B4-BE49-F238E27FC236}">
                    <a16:creationId xmlns:a16="http://schemas.microsoft.com/office/drawing/2014/main" id="{F9C5D795-D303-1EE2-BFFB-9E2DCBCE0669}"/>
                  </a:ext>
                </a:extLst>
              </p:cNvPr>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2662;p70">
              <a:extLst>
                <a:ext uri="{FF2B5EF4-FFF2-40B4-BE49-F238E27FC236}">
                  <a16:creationId xmlns:a16="http://schemas.microsoft.com/office/drawing/2014/main" id="{7B09584F-BA8A-95F6-45F0-209B5C91149F}"/>
                </a:ext>
              </a:extLst>
            </p:cNvPr>
            <p:cNvGrpSpPr/>
            <p:nvPr/>
          </p:nvGrpSpPr>
          <p:grpSpPr>
            <a:xfrm>
              <a:off x="6782088" y="2389650"/>
              <a:ext cx="1425859" cy="691841"/>
              <a:chOff x="7010688" y="2460575"/>
              <a:chExt cx="1425859" cy="691841"/>
            </a:xfrm>
          </p:grpSpPr>
          <p:sp>
            <p:nvSpPr>
              <p:cNvPr id="25" name="Google Shape;2663;p70">
                <a:extLst>
                  <a:ext uri="{FF2B5EF4-FFF2-40B4-BE49-F238E27FC236}">
                    <a16:creationId xmlns:a16="http://schemas.microsoft.com/office/drawing/2014/main" id="{FEEB5E78-880A-29AD-0967-F3A676AA5577}"/>
                  </a:ext>
                </a:extLst>
              </p:cNvPr>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64;p70">
                <a:extLst>
                  <a:ext uri="{FF2B5EF4-FFF2-40B4-BE49-F238E27FC236}">
                    <a16:creationId xmlns:a16="http://schemas.microsoft.com/office/drawing/2014/main" id="{CD2B4E63-B133-2180-0E27-243A8D8870AA}"/>
                  </a:ext>
                </a:extLst>
              </p:cNvPr>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665;p70">
                <a:extLst>
                  <a:ext uri="{FF2B5EF4-FFF2-40B4-BE49-F238E27FC236}">
                    <a16:creationId xmlns:a16="http://schemas.microsoft.com/office/drawing/2014/main" id="{88C88740-5538-1EAF-F7C9-BBB2099933AD}"/>
                  </a:ext>
                </a:extLst>
              </p:cNvPr>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666;p70">
                <a:extLst>
                  <a:ext uri="{FF2B5EF4-FFF2-40B4-BE49-F238E27FC236}">
                    <a16:creationId xmlns:a16="http://schemas.microsoft.com/office/drawing/2014/main" id="{24E12603-8BED-3BC4-1DCA-95A0813DA8DC}"/>
                  </a:ext>
                </a:extLst>
              </p:cNvPr>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667;p70">
                <a:extLst>
                  <a:ext uri="{FF2B5EF4-FFF2-40B4-BE49-F238E27FC236}">
                    <a16:creationId xmlns:a16="http://schemas.microsoft.com/office/drawing/2014/main" id="{95E5C755-8C61-3593-4CD0-424792A7D5C4}"/>
                  </a:ext>
                </a:extLst>
              </p:cNvPr>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668;p70">
                <a:extLst>
                  <a:ext uri="{FF2B5EF4-FFF2-40B4-BE49-F238E27FC236}">
                    <a16:creationId xmlns:a16="http://schemas.microsoft.com/office/drawing/2014/main" id="{D48F0FFA-D2D4-3B6B-E7C6-34D508035A1E}"/>
                  </a:ext>
                </a:extLst>
              </p:cNvPr>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669;p70">
                <a:extLst>
                  <a:ext uri="{FF2B5EF4-FFF2-40B4-BE49-F238E27FC236}">
                    <a16:creationId xmlns:a16="http://schemas.microsoft.com/office/drawing/2014/main" id="{D0C1E0D3-6B01-7185-996F-BA3BCCC23FF1}"/>
                  </a:ext>
                </a:extLst>
              </p:cNvPr>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670;p70">
                <a:extLst>
                  <a:ext uri="{FF2B5EF4-FFF2-40B4-BE49-F238E27FC236}">
                    <a16:creationId xmlns:a16="http://schemas.microsoft.com/office/drawing/2014/main" id="{E08CDD70-045F-9321-0E35-6D3F83B9570C}"/>
                  </a:ext>
                </a:extLst>
              </p:cNvPr>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671;p70">
                <a:extLst>
                  <a:ext uri="{FF2B5EF4-FFF2-40B4-BE49-F238E27FC236}">
                    <a16:creationId xmlns:a16="http://schemas.microsoft.com/office/drawing/2014/main" id="{7B9CDB41-9137-F9BE-69C9-F200A3B5A634}"/>
                  </a:ext>
                </a:extLst>
              </p:cNvPr>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672;p70">
                <a:extLst>
                  <a:ext uri="{FF2B5EF4-FFF2-40B4-BE49-F238E27FC236}">
                    <a16:creationId xmlns:a16="http://schemas.microsoft.com/office/drawing/2014/main" id="{D7E928D9-5400-4FB1-A21D-B582181510F6}"/>
                  </a:ext>
                </a:extLst>
              </p:cNvPr>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673;p70">
                <a:extLst>
                  <a:ext uri="{FF2B5EF4-FFF2-40B4-BE49-F238E27FC236}">
                    <a16:creationId xmlns:a16="http://schemas.microsoft.com/office/drawing/2014/main" id="{8A2C59CD-DC09-54D4-32AB-7ED1E32B1238}"/>
                  </a:ext>
                </a:extLst>
              </p:cNvPr>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674;p70">
                <a:extLst>
                  <a:ext uri="{FF2B5EF4-FFF2-40B4-BE49-F238E27FC236}">
                    <a16:creationId xmlns:a16="http://schemas.microsoft.com/office/drawing/2014/main" id="{A5BD9A90-B70C-13B4-212D-DA3E64EDE1D0}"/>
                  </a:ext>
                </a:extLst>
              </p:cNvPr>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675;p70">
                <a:extLst>
                  <a:ext uri="{FF2B5EF4-FFF2-40B4-BE49-F238E27FC236}">
                    <a16:creationId xmlns:a16="http://schemas.microsoft.com/office/drawing/2014/main" id="{3EA004FE-283C-CA13-A374-E9E32C31708D}"/>
                  </a:ext>
                </a:extLst>
              </p:cNvPr>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676;p70">
                <a:extLst>
                  <a:ext uri="{FF2B5EF4-FFF2-40B4-BE49-F238E27FC236}">
                    <a16:creationId xmlns:a16="http://schemas.microsoft.com/office/drawing/2014/main" id="{B5E1D48E-8882-7849-D7FC-42534242A1FC}"/>
                  </a:ext>
                </a:extLst>
              </p:cNvPr>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677;p70">
                <a:extLst>
                  <a:ext uri="{FF2B5EF4-FFF2-40B4-BE49-F238E27FC236}">
                    <a16:creationId xmlns:a16="http://schemas.microsoft.com/office/drawing/2014/main" id="{5CFAD3D1-1C02-186E-113B-3B2E46295C11}"/>
                  </a:ext>
                </a:extLst>
              </p:cNvPr>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678;p70">
                <a:extLst>
                  <a:ext uri="{FF2B5EF4-FFF2-40B4-BE49-F238E27FC236}">
                    <a16:creationId xmlns:a16="http://schemas.microsoft.com/office/drawing/2014/main" id="{FF9AE0BC-C4EF-4130-39C3-AB2709A5853A}"/>
                  </a:ext>
                </a:extLst>
              </p:cNvPr>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679;p70">
                <a:extLst>
                  <a:ext uri="{FF2B5EF4-FFF2-40B4-BE49-F238E27FC236}">
                    <a16:creationId xmlns:a16="http://schemas.microsoft.com/office/drawing/2014/main" id="{DE07E356-7EB9-A479-292D-25A5B7163E22}"/>
                  </a:ext>
                </a:extLst>
              </p:cNvPr>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680;p70">
                <a:extLst>
                  <a:ext uri="{FF2B5EF4-FFF2-40B4-BE49-F238E27FC236}">
                    <a16:creationId xmlns:a16="http://schemas.microsoft.com/office/drawing/2014/main" id="{0371678F-B769-0228-EF0E-EC8665EEDCA6}"/>
                  </a:ext>
                </a:extLst>
              </p:cNvPr>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681;p70">
                <a:extLst>
                  <a:ext uri="{FF2B5EF4-FFF2-40B4-BE49-F238E27FC236}">
                    <a16:creationId xmlns:a16="http://schemas.microsoft.com/office/drawing/2014/main" id="{8D516D59-87AD-D600-F334-CB4A17B50243}"/>
                  </a:ext>
                </a:extLst>
              </p:cNvPr>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682;p70">
                <a:extLst>
                  <a:ext uri="{FF2B5EF4-FFF2-40B4-BE49-F238E27FC236}">
                    <a16:creationId xmlns:a16="http://schemas.microsoft.com/office/drawing/2014/main" id="{2F56C7BE-8CD9-802F-5D82-EE32D656ED17}"/>
                  </a:ext>
                </a:extLst>
              </p:cNvPr>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683;p70">
                <a:extLst>
                  <a:ext uri="{FF2B5EF4-FFF2-40B4-BE49-F238E27FC236}">
                    <a16:creationId xmlns:a16="http://schemas.microsoft.com/office/drawing/2014/main" id="{FB141572-E554-26F1-2F54-55A9651B6F12}"/>
                  </a:ext>
                </a:extLst>
              </p:cNvPr>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684;p70">
                <a:extLst>
                  <a:ext uri="{FF2B5EF4-FFF2-40B4-BE49-F238E27FC236}">
                    <a16:creationId xmlns:a16="http://schemas.microsoft.com/office/drawing/2014/main" id="{BE48CF1E-FCF7-F82C-4E49-2A3318C31C92}"/>
                  </a:ext>
                </a:extLst>
              </p:cNvPr>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685;p70">
                <a:extLst>
                  <a:ext uri="{FF2B5EF4-FFF2-40B4-BE49-F238E27FC236}">
                    <a16:creationId xmlns:a16="http://schemas.microsoft.com/office/drawing/2014/main" id="{637EF4F9-9543-4542-CAEB-6BC6F1BFCAD6}"/>
                  </a:ext>
                </a:extLst>
              </p:cNvPr>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686;p70">
                <a:extLst>
                  <a:ext uri="{FF2B5EF4-FFF2-40B4-BE49-F238E27FC236}">
                    <a16:creationId xmlns:a16="http://schemas.microsoft.com/office/drawing/2014/main" id="{44349B26-7ADC-250A-E833-CDE46D90ABB3}"/>
                  </a:ext>
                </a:extLst>
              </p:cNvPr>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2687;p70">
              <a:extLst>
                <a:ext uri="{FF2B5EF4-FFF2-40B4-BE49-F238E27FC236}">
                  <a16:creationId xmlns:a16="http://schemas.microsoft.com/office/drawing/2014/main" id="{99BA3BB3-C9A7-1AF7-7046-9E866CEC61DC}"/>
                </a:ext>
              </a:extLst>
            </p:cNvPr>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688;p70">
              <a:extLst>
                <a:ext uri="{FF2B5EF4-FFF2-40B4-BE49-F238E27FC236}">
                  <a16:creationId xmlns:a16="http://schemas.microsoft.com/office/drawing/2014/main" id="{6718D7EF-B4C7-BF40-E109-3E9831DB1207}"/>
                </a:ext>
              </a:extLst>
            </p:cNvPr>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89;p70">
              <a:extLst>
                <a:ext uri="{FF2B5EF4-FFF2-40B4-BE49-F238E27FC236}">
                  <a16:creationId xmlns:a16="http://schemas.microsoft.com/office/drawing/2014/main" id="{DCA23E6A-EA9E-2EB1-FB1C-095BEB588E54}"/>
                </a:ext>
              </a:extLst>
            </p:cNvPr>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690;p70">
              <a:extLst>
                <a:ext uri="{FF2B5EF4-FFF2-40B4-BE49-F238E27FC236}">
                  <a16:creationId xmlns:a16="http://schemas.microsoft.com/office/drawing/2014/main" id="{38060200-AA80-4506-9896-27764958029D}"/>
                </a:ext>
              </a:extLst>
            </p:cNvPr>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91;p70">
              <a:extLst>
                <a:ext uri="{FF2B5EF4-FFF2-40B4-BE49-F238E27FC236}">
                  <a16:creationId xmlns:a16="http://schemas.microsoft.com/office/drawing/2014/main" id="{D8E62F0D-EA69-72EB-C818-0387EC54DB8E}"/>
                </a:ext>
              </a:extLst>
            </p:cNvPr>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692;p70">
              <a:extLst>
                <a:ext uri="{FF2B5EF4-FFF2-40B4-BE49-F238E27FC236}">
                  <a16:creationId xmlns:a16="http://schemas.microsoft.com/office/drawing/2014/main" id="{08DA0E82-AE4C-93B6-6BF2-43467F744C91}"/>
                </a:ext>
              </a:extLst>
            </p:cNvPr>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93;p70">
              <a:extLst>
                <a:ext uri="{FF2B5EF4-FFF2-40B4-BE49-F238E27FC236}">
                  <a16:creationId xmlns:a16="http://schemas.microsoft.com/office/drawing/2014/main" id="{16ED0928-C7FB-8590-484E-440D41B7164C}"/>
                </a:ext>
              </a:extLst>
            </p:cNvPr>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694;p70">
              <a:extLst>
                <a:ext uri="{FF2B5EF4-FFF2-40B4-BE49-F238E27FC236}">
                  <a16:creationId xmlns:a16="http://schemas.microsoft.com/office/drawing/2014/main" id="{4B6FF7AB-7FF6-DAAA-C17A-E107F7884E9E}"/>
                </a:ext>
              </a:extLst>
            </p:cNvPr>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695;p70">
              <a:extLst>
                <a:ext uri="{FF2B5EF4-FFF2-40B4-BE49-F238E27FC236}">
                  <a16:creationId xmlns:a16="http://schemas.microsoft.com/office/drawing/2014/main" id="{E045836F-79F3-5B7C-9C83-D703622BF63E}"/>
                </a:ext>
              </a:extLst>
            </p:cNvPr>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696;p70">
              <a:extLst>
                <a:ext uri="{FF2B5EF4-FFF2-40B4-BE49-F238E27FC236}">
                  <a16:creationId xmlns:a16="http://schemas.microsoft.com/office/drawing/2014/main" id="{8448CB32-7A00-7B0E-93E6-90689155A6EF}"/>
                </a:ext>
              </a:extLst>
            </p:cNvPr>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3899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4A21361-492D-E3C8-C260-CEF52C8B6074}"/>
              </a:ext>
            </a:extLst>
          </p:cNvPr>
          <p:cNvSpPr>
            <a:spLocks noGrp="1"/>
          </p:cNvSpPr>
          <p:nvPr>
            <p:ph type="subTitle" idx="1"/>
          </p:nvPr>
        </p:nvSpPr>
        <p:spPr>
          <a:xfrm>
            <a:off x="-101600" y="644341"/>
            <a:ext cx="5386200" cy="2458500"/>
          </a:xfrm>
        </p:spPr>
        <p:txBody>
          <a:bodyPr/>
          <a:lstStyle/>
          <a:p>
            <a:r>
              <a:rPr lang="en-US" sz="1600" b="1" i="1" dirty="0">
                <a:solidFill>
                  <a:schemeClr val="tx1"/>
                </a:solidFill>
                <a:effectLst/>
                <a:latin typeface="Nunito" panose="020B0604020202020204" charset="0"/>
              </a:rPr>
              <a:t>Heap sort is a comparison-based sorting technique based on </a:t>
            </a:r>
            <a:r>
              <a:rPr lang="en-US" sz="1600" b="1" i="1" u="sng" dirty="0">
                <a:solidFill>
                  <a:schemeClr val="tx1"/>
                </a:solidFill>
                <a:effectLst/>
                <a:latin typeface="Nunito" panose="020B0604020202020204" charset="0"/>
                <a:hlinkClick r:id="rId2">
                  <a:extLst>
                    <a:ext uri="{A12FA001-AC4F-418D-AE19-62706E023703}">
                      <ahyp:hlinkClr xmlns:ahyp="http://schemas.microsoft.com/office/drawing/2018/hyperlinkcolor" val="tx"/>
                    </a:ext>
                  </a:extLst>
                </a:hlinkClick>
              </a:rPr>
              <a:t>Binary Heap</a:t>
            </a:r>
            <a:r>
              <a:rPr lang="en-US" sz="1600" b="1" i="1" dirty="0">
                <a:solidFill>
                  <a:schemeClr val="tx1"/>
                </a:solidFill>
                <a:effectLst/>
                <a:latin typeface="Nunito" panose="020B0604020202020204" charset="0"/>
              </a:rPr>
              <a:t> data structure. It is similar to the </a:t>
            </a:r>
            <a:r>
              <a:rPr lang="en-US" sz="1600" b="1" i="1" u="sng" dirty="0">
                <a:solidFill>
                  <a:schemeClr val="tx1"/>
                </a:solidFill>
                <a:effectLst/>
                <a:latin typeface="Nunito" panose="020B0604020202020204" charset="0"/>
                <a:hlinkClick r:id="rId3">
                  <a:extLst>
                    <a:ext uri="{A12FA001-AC4F-418D-AE19-62706E023703}">
                      <ahyp:hlinkClr xmlns:ahyp="http://schemas.microsoft.com/office/drawing/2018/hyperlinkcolor" val="tx"/>
                    </a:ext>
                  </a:extLst>
                </a:hlinkClick>
              </a:rPr>
              <a:t>selection sort</a:t>
            </a:r>
            <a:r>
              <a:rPr lang="en-US" sz="1600" b="1" i="1" dirty="0">
                <a:solidFill>
                  <a:schemeClr val="tx1"/>
                </a:solidFill>
                <a:effectLst/>
                <a:latin typeface="Nunito" panose="020B0604020202020204" charset="0"/>
              </a:rPr>
              <a:t> where we first find the minimum element and place the minimum element at the beginning. Repeat the same process for the remaining elements.</a:t>
            </a:r>
            <a:endParaRPr lang="ru-RU" sz="1600" b="1" dirty="0">
              <a:solidFill>
                <a:schemeClr val="tx1"/>
              </a:solidFill>
            </a:endParaRPr>
          </a:p>
        </p:txBody>
      </p:sp>
      <p:sp>
        <p:nvSpPr>
          <p:cNvPr id="3" name="Title 2">
            <a:extLst>
              <a:ext uri="{FF2B5EF4-FFF2-40B4-BE49-F238E27FC236}">
                <a16:creationId xmlns:a16="http://schemas.microsoft.com/office/drawing/2014/main" id="{69652FA0-4D6A-8025-2237-F4E66C095E3F}"/>
              </a:ext>
            </a:extLst>
          </p:cNvPr>
          <p:cNvSpPr>
            <a:spLocks noGrp="1"/>
          </p:cNvSpPr>
          <p:nvPr>
            <p:ph type="title"/>
          </p:nvPr>
        </p:nvSpPr>
        <p:spPr>
          <a:xfrm>
            <a:off x="375633" y="-57499"/>
            <a:ext cx="7715400" cy="605700"/>
          </a:xfrm>
        </p:spPr>
        <p:txBody>
          <a:bodyPr/>
          <a:lstStyle/>
          <a:p>
            <a:r>
              <a:rPr lang="en-US" sz="4400" b="1" dirty="0">
                <a:latin typeface="Calibri" panose="020F0502020204030204" pitchFamily="34" charset="0"/>
                <a:cs typeface="Calibri" panose="020F0502020204030204" pitchFamily="34" charset="0"/>
              </a:rPr>
              <a:t>What is the Heap Sort?</a:t>
            </a:r>
            <a:endParaRPr lang="ru-RU" sz="44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FA41BFC-8861-8099-AAF7-0C361BEFC265}"/>
              </a:ext>
            </a:extLst>
          </p:cNvPr>
          <p:cNvPicPr>
            <a:picLocks noChangeAspect="1"/>
          </p:cNvPicPr>
          <p:nvPr/>
        </p:nvPicPr>
        <p:blipFill>
          <a:blip r:embed="rId4"/>
          <a:stretch>
            <a:fillRect/>
          </a:stretch>
        </p:blipFill>
        <p:spPr>
          <a:xfrm>
            <a:off x="4572000" y="2201846"/>
            <a:ext cx="4049889" cy="2834922"/>
          </a:xfrm>
          <a:prstGeom prst="rect">
            <a:avLst/>
          </a:prstGeom>
          <a:ln>
            <a:noFill/>
          </a:ln>
          <a:effectLst>
            <a:softEdge rad="112500"/>
          </a:effectLst>
        </p:spPr>
      </p:pic>
      <p:grpSp>
        <p:nvGrpSpPr>
          <p:cNvPr id="6" name="Google Shape;2176;p67">
            <a:extLst>
              <a:ext uri="{FF2B5EF4-FFF2-40B4-BE49-F238E27FC236}">
                <a16:creationId xmlns:a16="http://schemas.microsoft.com/office/drawing/2014/main" id="{E59854FE-8BD4-2F52-16B5-B1C1BAEF666A}"/>
              </a:ext>
            </a:extLst>
          </p:cNvPr>
          <p:cNvGrpSpPr/>
          <p:nvPr/>
        </p:nvGrpSpPr>
        <p:grpSpPr>
          <a:xfrm>
            <a:off x="-279135" y="2201846"/>
            <a:ext cx="3852862" cy="3290153"/>
            <a:chOff x="409488" y="1216888"/>
            <a:chExt cx="3852862" cy="3290153"/>
          </a:xfrm>
        </p:grpSpPr>
        <p:sp>
          <p:nvSpPr>
            <p:cNvPr id="7" name="Google Shape;2177;p67">
              <a:extLst>
                <a:ext uri="{FF2B5EF4-FFF2-40B4-BE49-F238E27FC236}">
                  <a16:creationId xmlns:a16="http://schemas.microsoft.com/office/drawing/2014/main" id="{754ADF0E-CC11-465B-BA58-E61B60E09FEA}"/>
                </a:ext>
              </a:extLst>
            </p:cNvPr>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178;p67">
              <a:extLst>
                <a:ext uri="{FF2B5EF4-FFF2-40B4-BE49-F238E27FC236}">
                  <a16:creationId xmlns:a16="http://schemas.microsoft.com/office/drawing/2014/main" id="{CEC64B41-E33F-2DEC-10D0-C98D979FFB87}"/>
                </a:ext>
              </a:extLst>
            </p:cNvPr>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2179;p67">
              <a:extLst>
                <a:ext uri="{FF2B5EF4-FFF2-40B4-BE49-F238E27FC236}">
                  <a16:creationId xmlns:a16="http://schemas.microsoft.com/office/drawing/2014/main" id="{85E24594-37F3-36E5-1C9C-2EEE529ADECF}"/>
                </a:ext>
              </a:extLst>
            </p:cNvPr>
            <p:cNvGrpSpPr/>
            <p:nvPr/>
          </p:nvGrpSpPr>
          <p:grpSpPr>
            <a:xfrm>
              <a:off x="409488" y="1322894"/>
              <a:ext cx="3852857" cy="3184146"/>
              <a:chOff x="4021063" y="1017944"/>
              <a:chExt cx="3852857" cy="3184146"/>
            </a:xfrm>
          </p:grpSpPr>
          <p:sp>
            <p:nvSpPr>
              <p:cNvPr id="10" name="Google Shape;2180;p67">
                <a:extLst>
                  <a:ext uri="{FF2B5EF4-FFF2-40B4-BE49-F238E27FC236}">
                    <a16:creationId xmlns:a16="http://schemas.microsoft.com/office/drawing/2014/main" id="{3FBF2936-E6A3-5FD8-4734-3A74F9252374}"/>
                  </a:ext>
                </a:extLst>
              </p:cNvPr>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181;p67">
                <a:extLst>
                  <a:ext uri="{FF2B5EF4-FFF2-40B4-BE49-F238E27FC236}">
                    <a16:creationId xmlns:a16="http://schemas.microsoft.com/office/drawing/2014/main" id="{292A5603-04D5-AD80-33E5-8AB9460B0E90}"/>
                  </a:ext>
                </a:extLst>
              </p:cNvPr>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182;p67">
                <a:extLst>
                  <a:ext uri="{FF2B5EF4-FFF2-40B4-BE49-F238E27FC236}">
                    <a16:creationId xmlns:a16="http://schemas.microsoft.com/office/drawing/2014/main" id="{910EA12A-2EA4-F543-ADD2-EDA960C89879}"/>
                  </a:ext>
                </a:extLst>
              </p:cNvPr>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2183;p67">
                <a:extLst>
                  <a:ext uri="{FF2B5EF4-FFF2-40B4-BE49-F238E27FC236}">
                    <a16:creationId xmlns:a16="http://schemas.microsoft.com/office/drawing/2014/main" id="{B19161C6-BD27-5678-A080-6325C444FDC5}"/>
                  </a:ext>
                </a:extLst>
              </p:cNvPr>
              <p:cNvGrpSpPr/>
              <p:nvPr/>
            </p:nvGrpSpPr>
            <p:grpSpPr>
              <a:xfrm rot="582716" flipH="1">
                <a:off x="6170759" y="1095259"/>
                <a:ext cx="1043083" cy="1488448"/>
                <a:chOff x="910475" y="761863"/>
                <a:chExt cx="1043050" cy="1488400"/>
              </a:xfrm>
            </p:grpSpPr>
            <p:sp>
              <p:nvSpPr>
                <p:cNvPr id="61" name="Google Shape;2184;p67">
                  <a:extLst>
                    <a:ext uri="{FF2B5EF4-FFF2-40B4-BE49-F238E27FC236}">
                      <a16:creationId xmlns:a16="http://schemas.microsoft.com/office/drawing/2014/main" id="{13239D4A-4F8C-DE85-300E-FD4252B55950}"/>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185;p67">
                  <a:extLst>
                    <a:ext uri="{FF2B5EF4-FFF2-40B4-BE49-F238E27FC236}">
                      <a16:creationId xmlns:a16="http://schemas.microsoft.com/office/drawing/2014/main" id="{F6D4BB35-78CD-9B7E-5626-308CC0C1C102}"/>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186;p67">
                  <a:extLst>
                    <a:ext uri="{FF2B5EF4-FFF2-40B4-BE49-F238E27FC236}">
                      <a16:creationId xmlns:a16="http://schemas.microsoft.com/office/drawing/2014/main" id="{93FCCAC5-B334-0B7E-B762-BE2F1ACBFE8B}"/>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187;p67">
                  <a:extLst>
                    <a:ext uri="{FF2B5EF4-FFF2-40B4-BE49-F238E27FC236}">
                      <a16:creationId xmlns:a16="http://schemas.microsoft.com/office/drawing/2014/main" id="{EE554653-C5B4-0797-833A-CF84B1AB930B}"/>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188;p67">
                  <a:extLst>
                    <a:ext uri="{FF2B5EF4-FFF2-40B4-BE49-F238E27FC236}">
                      <a16:creationId xmlns:a16="http://schemas.microsoft.com/office/drawing/2014/main" id="{35849613-8D7E-25F2-2A1C-C27F931B9BE7}"/>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189;p67">
                  <a:extLst>
                    <a:ext uri="{FF2B5EF4-FFF2-40B4-BE49-F238E27FC236}">
                      <a16:creationId xmlns:a16="http://schemas.microsoft.com/office/drawing/2014/main" id="{957FFF55-0C61-94C3-483F-6BDD7AB36910}"/>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190;p67">
                  <a:extLst>
                    <a:ext uri="{FF2B5EF4-FFF2-40B4-BE49-F238E27FC236}">
                      <a16:creationId xmlns:a16="http://schemas.microsoft.com/office/drawing/2014/main" id="{8FBBF98A-787F-2D38-3F2D-60B55336BAA6}"/>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191;p67">
                  <a:extLst>
                    <a:ext uri="{FF2B5EF4-FFF2-40B4-BE49-F238E27FC236}">
                      <a16:creationId xmlns:a16="http://schemas.microsoft.com/office/drawing/2014/main" id="{7CA85547-3728-F7FE-FBB6-D071904A5F9C}"/>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192;p67">
                  <a:extLst>
                    <a:ext uri="{FF2B5EF4-FFF2-40B4-BE49-F238E27FC236}">
                      <a16:creationId xmlns:a16="http://schemas.microsoft.com/office/drawing/2014/main" id="{7613F022-0D9B-A1BB-C6AC-95F83AB2AE02}"/>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193;p67">
                  <a:extLst>
                    <a:ext uri="{FF2B5EF4-FFF2-40B4-BE49-F238E27FC236}">
                      <a16:creationId xmlns:a16="http://schemas.microsoft.com/office/drawing/2014/main" id="{C2F6450A-97C5-8A7F-218E-4DAFF4822F58}"/>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194;p67">
                  <a:extLst>
                    <a:ext uri="{FF2B5EF4-FFF2-40B4-BE49-F238E27FC236}">
                      <a16:creationId xmlns:a16="http://schemas.microsoft.com/office/drawing/2014/main" id="{8FD2DEBA-027A-C753-F562-57EC8C1324B7}"/>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2195;p67">
                <a:extLst>
                  <a:ext uri="{FF2B5EF4-FFF2-40B4-BE49-F238E27FC236}">
                    <a16:creationId xmlns:a16="http://schemas.microsoft.com/office/drawing/2014/main" id="{3AB07CF7-B2F3-91A0-5E65-4BC2F13B4063}"/>
                  </a:ext>
                </a:extLst>
              </p:cNvPr>
              <p:cNvGrpSpPr/>
              <p:nvPr/>
            </p:nvGrpSpPr>
            <p:grpSpPr>
              <a:xfrm>
                <a:off x="6784900" y="1896663"/>
                <a:ext cx="875600" cy="1088925"/>
                <a:chOff x="5962175" y="478150"/>
                <a:chExt cx="875600" cy="1088925"/>
              </a:xfrm>
            </p:grpSpPr>
            <p:sp>
              <p:nvSpPr>
                <p:cNvPr id="56" name="Google Shape;2196;p67">
                  <a:extLst>
                    <a:ext uri="{FF2B5EF4-FFF2-40B4-BE49-F238E27FC236}">
                      <a16:creationId xmlns:a16="http://schemas.microsoft.com/office/drawing/2014/main" id="{A97F186D-9C14-D598-07FC-45F5146C4B4F}"/>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197;p67">
                  <a:extLst>
                    <a:ext uri="{FF2B5EF4-FFF2-40B4-BE49-F238E27FC236}">
                      <a16:creationId xmlns:a16="http://schemas.microsoft.com/office/drawing/2014/main" id="{9FB10C5D-BE00-E736-088E-F86B2E46FDB6}"/>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198;p67">
                  <a:extLst>
                    <a:ext uri="{FF2B5EF4-FFF2-40B4-BE49-F238E27FC236}">
                      <a16:creationId xmlns:a16="http://schemas.microsoft.com/office/drawing/2014/main" id="{67BB64F5-308E-BDD3-D5DF-A07B431341A4}"/>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199;p67">
                  <a:extLst>
                    <a:ext uri="{FF2B5EF4-FFF2-40B4-BE49-F238E27FC236}">
                      <a16:creationId xmlns:a16="http://schemas.microsoft.com/office/drawing/2014/main" id="{00BD7136-FA90-C5E7-B1A8-44F9FEFB83AE}"/>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200;p67">
                  <a:extLst>
                    <a:ext uri="{FF2B5EF4-FFF2-40B4-BE49-F238E27FC236}">
                      <a16:creationId xmlns:a16="http://schemas.microsoft.com/office/drawing/2014/main" id="{B8E3D499-47AA-ECB7-9ED9-42C816422440}"/>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2201;p67">
                <a:extLst>
                  <a:ext uri="{FF2B5EF4-FFF2-40B4-BE49-F238E27FC236}">
                    <a16:creationId xmlns:a16="http://schemas.microsoft.com/office/drawing/2014/main" id="{195430B8-9C63-3097-2FBE-9610F06FCDBD}"/>
                  </a:ext>
                </a:extLst>
              </p:cNvPr>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02;p67">
                <a:extLst>
                  <a:ext uri="{FF2B5EF4-FFF2-40B4-BE49-F238E27FC236}">
                    <a16:creationId xmlns:a16="http://schemas.microsoft.com/office/drawing/2014/main" id="{61A73101-9E0F-FCC7-4A16-F82E1152043B}"/>
                  </a:ext>
                </a:extLst>
              </p:cNvPr>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03;p67">
                <a:extLst>
                  <a:ext uri="{FF2B5EF4-FFF2-40B4-BE49-F238E27FC236}">
                    <a16:creationId xmlns:a16="http://schemas.microsoft.com/office/drawing/2014/main" id="{A64095EF-D3FB-715C-2B55-C30A6F0B4B19}"/>
                  </a:ext>
                </a:extLst>
              </p:cNvPr>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04;p67">
                <a:extLst>
                  <a:ext uri="{FF2B5EF4-FFF2-40B4-BE49-F238E27FC236}">
                    <a16:creationId xmlns:a16="http://schemas.microsoft.com/office/drawing/2014/main" id="{ED90264F-FB4B-3540-D467-E2D189F3678A}"/>
                  </a:ext>
                </a:extLst>
              </p:cNvPr>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05;p67">
                <a:extLst>
                  <a:ext uri="{FF2B5EF4-FFF2-40B4-BE49-F238E27FC236}">
                    <a16:creationId xmlns:a16="http://schemas.microsoft.com/office/drawing/2014/main" id="{D4D8F3B2-DB40-57C4-3CFE-8C599B1DA089}"/>
                  </a:ext>
                </a:extLst>
              </p:cNvPr>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06;p67">
                <a:extLst>
                  <a:ext uri="{FF2B5EF4-FFF2-40B4-BE49-F238E27FC236}">
                    <a16:creationId xmlns:a16="http://schemas.microsoft.com/office/drawing/2014/main" id="{68B777F6-D65B-7CAF-5F81-6717F230B76E}"/>
                  </a:ext>
                </a:extLst>
              </p:cNvPr>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07;p67">
                <a:extLst>
                  <a:ext uri="{FF2B5EF4-FFF2-40B4-BE49-F238E27FC236}">
                    <a16:creationId xmlns:a16="http://schemas.microsoft.com/office/drawing/2014/main" id="{75DE35C5-80CD-DF38-C625-3D53D2A2BA52}"/>
                  </a:ext>
                </a:extLst>
              </p:cNvPr>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 name="Google Shape;2208;p67">
                <a:extLst>
                  <a:ext uri="{FF2B5EF4-FFF2-40B4-BE49-F238E27FC236}">
                    <a16:creationId xmlns:a16="http://schemas.microsoft.com/office/drawing/2014/main" id="{4D9C0F1F-4B33-C312-C950-D920694C6361}"/>
                  </a:ext>
                </a:extLst>
              </p:cNvPr>
              <p:cNvGrpSpPr/>
              <p:nvPr/>
            </p:nvGrpSpPr>
            <p:grpSpPr>
              <a:xfrm>
                <a:off x="4523787" y="1543335"/>
                <a:ext cx="2338579" cy="2014768"/>
                <a:chOff x="4546896" y="1377977"/>
                <a:chExt cx="2655063" cy="2287430"/>
              </a:xfrm>
            </p:grpSpPr>
            <p:sp>
              <p:nvSpPr>
                <p:cNvPr id="29" name="Google Shape;2209;p67">
                  <a:extLst>
                    <a:ext uri="{FF2B5EF4-FFF2-40B4-BE49-F238E27FC236}">
                      <a16:creationId xmlns:a16="http://schemas.microsoft.com/office/drawing/2014/main" id="{3A1D1133-7F77-9BE8-BA69-C536B7A4BE4C}"/>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210;p67">
                  <a:extLst>
                    <a:ext uri="{FF2B5EF4-FFF2-40B4-BE49-F238E27FC236}">
                      <a16:creationId xmlns:a16="http://schemas.microsoft.com/office/drawing/2014/main" id="{FF70E643-3D31-8A50-295E-5370BEF9DBA2}"/>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211;p67">
                  <a:extLst>
                    <a:ext uri="{FF2B5EF4-FFF2-40B4-BE49-F238E27FC236}">
                      <a16:creationId xmlns:a16="http://schemas.microsoft.com/office/drawing/2014/main" id="{2360EE50-2582-A8BD-81E5-C4BBAC22891B}"/>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212;p67">
                  <a:extLst>
                    <a:ext uri="{FF2B5EF4-FFF2-40B4-BE49-F238E27FC236}">
                      <a16:creationId xmlns:a16="http://schemas.microsoft.com/office/drawing/2014/main" id="{634657CF-BDA1-A254-26D7-894E510E2EA2}"/>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213;p67">
                  <a:extLst>
                    <a:ext uri="{FF2B5EF4-FFF2-40B4-BE49-F238E27FC236}">
                      <a16:creationId xmlns:a16="http://schemas.microsoft.com/office/drawing/2014/main" id="{4AF52596-5F56-15F3-6B89-360AAC849C92}"/>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214;p67">
                  <a:extLst>
                    <a:ext uri="{FF2B5EF4-FFF2-40B4-BE49-F238E27FC236}">
                      <a16:creationId xmlns:a16="http://schemas.microsoft.com/office/drawing/2014/main" id="{7F5CE189-956B-937D-9287-9D4A7E62A087}"/>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215;p67">
                  <a:extLst>
                    <a:ext uri="{FF2B5EF4-FFF2-40B4-BE49-F238E27FC236}">
                      <a16:creationId xmlns:a16="http://schemas.microsoft.com/office/drawing/2014/main" id="{70DD2971-60F3-EB7F-9542-52189B749523}"/>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216;p67">
                  <a:extLst>
                    <a:ext uri="{FF2B5EF4-FFF2-40B4-BE49-F238E27FC236}">
                      <a16:creationId xmlns:a16="http://schemas.microsoft.com/office/drawing/2014/main" id="{631D1446-09FE-5974-600D-CA6546FF7115}"/>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217;p67">
                  <a:extLst>
                    <a:ext uri="{FF2B5EF4-FFF2-40B4-BE49-F238E27FC236}">
                      <a16:creationId xmlns:a16="http://schemas.microsoft.com/office/drawing/2014/main" id="{08D4D2A9-D5F7-2CD2-97CA-DB9CE44DE704}"/>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218;p67">
                  <a:extLst>
                    <a:ext uri="{FF2B5EF4-FFF2-40B4-BE49-F238E27FC236}">
                      <a16:creationId xmlns:a16="http://schemas.microsoft.com/office/drawing/2014/main" id="{19CE9ABE-F3FF-5721-A23A-D5129C3C3EB8}"/>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219;p67">
                  <a:extLst>
                    <a:ext uri="{FF2B5EF4-FFF2-40B4-BE49-F238E27FC236}">
                      <a16:creationId xmlns:a16="http://schemas.microsoft.com/office/drawing/2014/main" id="{691AD053-0785-AD50-4739-EFE7B72E9D00}"/>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220;p67">
                  <a:extLst>
                    <a:ext uri="{FF2B5EF4-FFF2-40B4-BE49-F238E27FC236}">
                      <a16:creationId xmlns:a16="http://schemas.microsoft.com/office/drawing/2014/main" id="{929F5BDF-056D-861A-363D-1A95249F02C7}"/>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221;p67">
                  <a:extLst>
                    <a:ext uri="{FF2B5EF4-FFF2-40B4-BE49-F238E27FC236}">
                      <a16:creationId xmlns:a16="http://schemas.microsoft.com/office/drawing/2014/main" id="{75CEC003-5857-5BF6-A842-8F8559CF5283}"/>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22;p67">
                  <a:extLst>
                    <a:ext uri="{FF2B5EF4-FFF2-40B4-BE49-F238E27FC236}">
                      <a16:creationId xmlns:a16="http://schemas.microsoft.com/office/drawing/2014/main" id="{232ABB42-12F4-3D91-42F9-E3F533B1F02C}"/>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223;p67">
                  <a:extLst>
                    <a:ext uri="{FF2B5EF4-FFF2-40B4-BE49-F238E27FC236}">
                      <a16:creationId xmlns:a16="http://schemas.microsoft.com/office/drawing/2014/main" id="{5DC6F2DC-84CC-CB71-4A65-EE8EAB7D8F55}"/>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224;p67">
                  <a:extLst>
                    <a:ext uri="{FF2B5EF4-FFF2-40B4-BE49-F238E27FC236}">
                      <a16:creationId xmlns:a16="http://schemas.microsoft.com/office/drawing/2014/main" id="{1B811051-E6C0-5FEA-F5C3-1DBF08C6D794}"/>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225;p67">
                  <a:extLst>
                    <a:ext uri="{FF2B5EF4-FFF2-40B4-BE49-F238E27FC236}">
                      <a16:creationId xmlns:a16="http://schemas.microsoft.com/office/drawing/2014/main" id="{AB97A929-3322-20D8-B3B6-69FF043890DC}"/>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226;p67">
                  <a:extLst>
                    <a:ext uri="{FF2B5EF4-FFF2-40B4-BE49-F238E27FC236}">
                      <a16:creationId xmlns:a16="http://schemas.microsoft.com/office/drawing/2014/main" id="{BA5113D3-85F6-6093-8513-FD5A7D2E972D}"/>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227;p67">
                  <a:extLst>
                    <a:ext uri="{FF2B5EF4-FFF2-40B4-BE49-F238E27FC236}">
                      <a16:creationId xmlns:a16="http://schemas.microsoft.com/office/drawing/2014/main" id="{70E649B0-6779-29D1-A96D-66FD3363DE51}"/>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228;p67">
                  <a:extLst>
                    <a:ext uri="{FF2B5EF4-FFF2-40B4-BE49-F238E27FC236}">
                      <a16:creationId xmlns:a16="http://schemas.microsoft.com/office/drawing/2014/main" id="{61E22BCD-A712-8D59-29AC-DAC494BFE835}"/>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229;p67">
                  <a:extLst>
                    <a:ext uri="{FF2B5EF4-FFF2-40B4-BE49-F238E27FC236}">
                      <a16:creationId xmlns:a16="http://schemas.microsoft.com/office/drawing/2014/main" id="{6A05454E-DE84-D7A0-4D85-C0EA5C23C946}"/>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230;p67">
                  <a:extLst>
                    <a:ext uri="{FF2B5EF4-FFF2-40B4-BE49-F238E27FC236}">
                      <a16:creationId xmlns:a16="http://schemas.microsoft.com/office/drawing/2014/main" id="{53BCB8FE-79FE-16D3-89FB-5DC848CA40D6}"/>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231;p67">
                  <a:extLst>
                    <a:ext uri="{FF2B5EF4-FFF2-40B4-BE49-F238E27FC236}">
                      <a16:creationId xmlns:a16="http://schemas.microsoft.com/office/drawing/2014/main" id="{DA5805C1-5E6C-0067-2630-41CD37408806}"/>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232;p67">
                  <a:extLst>
                    <a:ext uri="{FF2B5EF4-FFF2-40B4-BE49-F238E27FC236}">
                      <a16:creationId xmlns:a16="http://schemas.microsoft.com/office/drawing/2014/main" id="{087D41B1-561E-86B7-12D6-8857401CA395}"/>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233;p67">
                  <a:extLst>
                    <a:ext uri="{FF2B5EF4-FFF2-40B4-BE49-F238E27FC236}">
                      <a16:creationId xmlns:a16="http://schemas.microsoft.com/office/drawing/2014/main" id="{4B4D738F-0ACE-CAB9-212A-EDB5B1F3C588}"/>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234;p67">
                  <a:extLst>
                    <a:ext uri="{FF2B5EF4-FFF2-40B4-BE49-F238E27FC236}">
                      <a16:creationId xmlns:a16="http://schemas.microsoft.com/office/drawing/2014/main" id="{A74DC91C-54F3-7244-5312-B8C33EA3EA2B}"/>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235;p67">
                  <a:extLst>
                    <a:ext uri="{FF2B5EF4-FFF2-40B4-BE49-F238E27FC236}">
                      <a16:creationId xmlns:a16="http://schemas.microsoft.com/office/drawing/2014/main" id="{C8454A3C-6A87-D123-A1E2-90D0896B798B}"/>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2236;p67">
                <a:extLst>
                  <a:ext uri="{FF2B5EF4-FFF2-40B4-BE49-F238E27FC236}">
                    <a16:creationId xmlns:a16="http://schemas.microsoft.com/office/drawing/2014/main" id="{C37BBCF9-AD38-597B-BB14-3C2090664102}"/>
                  </a:ext>
                </a:extLst>
              </p:cNvPr>
              <p:cNvGrpSpPr/>
              <p:nvPr/>
            </p:nvGrpSpPr>
            <p:grpSpPr>
              <a:xfrm>
                <a:off x="4388225" y="1476850"/>
                <a:ext cx="621130" cy="624971"/>
                <a:chOff x="2483500" y="875875"/>
                <a:chExt cx="621130" cy="624971"/>
              </a:xfrm>
            </p:grpSpPr>
            <p:sp>
              <p:nvSpPr>
                <p:cNvPr id="26" name="Google Shape;2237;p67">
                  <a:extLst>
                    <a:ext uri="{FF2B5EF4-FFF2-40B4-BE49-F238E27FC236}">
                      <a16:creationId xmlns:a16="http://schemas.microsoft.com/office/drawing/2014/main" id="{932C8D5E-689C-1857-0D1D-CA18B77E594F}"/>
                    </a:ext>
                  </a:extLst>
                </p:cNvPr>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238;p67">
                  <a:extLst>
                    <a:ext uri="{FF2B5EF4-FFF2-40B4-BE49-F238E27FC236}">
                      <a16:creationId xmlns:a16="http://schemas.microsoft.com/office/drawing/2014/main" id="{6F67EBA7-4293-250F-5712-EB85995A0047}"/>
                    </a:ext>
                  </a:extLst>
                </p:cNvPr>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239;p67">
                  <a:extLst>
                    <a:ext uri="{FF2B5EF4-FFF2-40B4-BE49-F238E27FC236}">
                      <a16:creationId xmlns:a16="http://schemas.microsoft.com/office/drawing/2014/main" id="{193D3FD7-952C-663C-7F0A-961D2F4FE5B5}"/>
                    </a:ext>
                  </a:extLst>
                </p:cNvPr>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2240;p67">
                <a:extLst>
                  <a:ext uri="{FF2B5EF4-FFF2-40B4-BE49-F238E27FC236}">
                    <a16:creationId xmlns:a16="http://schemas.microsoft.com/office/drawing/2014/main" id="{1D44295D-A276-DE75-6250-F7D966D01279}"/>
                  </a:ext>
                </a:extLst>
              </p:cNvPr>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41;p67">
                <a:extLst>
                  <a:ext uri="{FF2B5EF4-FFF2-40B4-BE49-F238E27FC236}">
                    <a16:creationId xmlns:a16="http://schemas.microsoft.com/office/drawing/2014/main" id="{AC23D7E8-BA1D-2AEA-AD5D-6A82C7361984}"/>
                  </a:ext>
                </a:extLst>
              </p:cNvPr>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1353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29D88CC-4C0B-AEFC-26CB-78F3B03E8897}"/>
              </a:ext>
            </a:extLst>
          </p:cNvPr>
          <p:cNvSpPr>
            <a:spLocks noChangeArrowheads="1"/>
          </p:cNvSpPr>
          <p:nvPr/>
        </p:nvSpPr>
        <p:spPr bwMode="auto">
          <a:xfrm>
            <a:off x="779585" y="-2118"/>
            <a:ext cx="7584830" cy="5145618"/>
          </a:xfrm>
          <a:prstGeom prst="rect">
            <a:avLst/>
          </a:prstGeom>
          <a:solidFill>
            <a:srgbClr val="0070C0">
              <a:alpha val="50000"/>
            </a:srgbClr>
          </a:solidFill>
          <a:ln>
            <a:noFill/>
          </a:ln>
          <a:effectLst/>
        </p:spPr>
        <p:txBody>
          <a:bodyPr vert="horz" wrap="square" lIns="0" tIns="33327" rIns="0" bIns="3332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2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32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3200" b="1" i="1" u="none" strike="noStrike" cap="none" normalizeH="0" baseline="0" dirty="0" err="1">
                <a:ln>
                  <a:noFill/>
                </a:ln>
                <a:effectLst/>
                <a:latin typeface="Calibri Light" panose="020F0302020204030204" pitchFamily="34" charset="0"/>
                <a:cs typeface="Calibri Light" panose="020F0302020204030204" pitchFamily="34" charset="0"/>
              </a:rPr>
              <a:t>Sort</a:t>
            </a:r>
            <a:r>
              <a:rPr kumimoji="0" lang="ru-RU" altLang="ru-RU" sz="32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3200" b="1" i="1" u="none" strike="noStrike" cap="none" normalizeH="0" baseline="0" dirty="0" err="1">
                <a:ln>
                  <a:noFill/>
                </a:ln>
                <a:effectLst/>
                <a:latin typeface="Calibri Light" panose="020F0302020204030204" pitchFamily="34" charset="0"/>
                <a:cs typeface="Calibri Light" panose="020F0302020204030204" pitchFamily="34" charset="0"/>
              </a:rPr>
              <a:t>Algorithm</a:t>
            </a:r>
            <a:endParaRPr kumimoji="0" lang="ru-RU" altLang="ru-RU" sz="3200" b="1" i="1" u="none" strike="noStrike" cap="none" normalizeH="0" baseline="0" dirty="0">
              <a:ln>
                <a:noFill/>
              </a:ln>
              <a:effectLst/>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To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solve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problem</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follow</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below</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idea</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endParaRPr kumimoji="0" lang="ru-RU" altLang="ru-RU" sz="1100" b="1" i="1" u="none" strike="noStrike" cap="none" normalizeH="0" baseline="0" dirty="0">
              <a:ln>
                <a:noFill/>
              </a:ln>
              <a:effectLst/>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First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convert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array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into</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data</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structure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using</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heapify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one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by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one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delete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root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node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Max-</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and</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replace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with</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last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node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and</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heapify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root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Repeat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this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process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until</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size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greater</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than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1.</a:t>
            </a:r>
            <a:endParaRPr kumimoji="0" lang="ru-RU" altLang="ru-RU" sz="1100" b="1" i="1" u="none" strike="noStrike" cap="none" normalizeH="0" baseline="0" dirty="0">
              <a:ln>
                <a:noFill/>
              </a:ln>
              <a:effectLst/>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Build</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from</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given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input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array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Repeat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following</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steps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until</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contains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only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one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Swap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root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which</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largest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with</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last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Remove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last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which</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now</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correct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position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Heapify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remaining</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heap</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The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sorted</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array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obtained</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by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reversing</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order</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of</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elements</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the</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input</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 </a:t>
            </a:r>
            <a:r>
              <a:rPr kumimoji="0" lang="ru-RU" altLang="ru-RU" sz="2000" b="1" i="1" u="none" strike="noStrike" cap="none" normalizeH="0" baseline="0" dirty="0" err="1">
                <a:ln>
                  <a:noFill/>
                </a:ln>
                <a:effectLst/>
                <a:latin typeface="Calibri Light" panose="020F0302020204030204" pitchFamily="34" charset="0"/>
                <a:cs typeface="Calibri Light" panose="020F0302020204030204" pitchFamily="34" charset="0"/>
              </a:rPr>
              <a:t>array</a:t>
            </a:r>
            <a:r>
              <a:rPr kumimoji="0" lang="ru-RU" altLang="ru-RU" sz="2000" b="1" i="1" u="none" strike="noStrike" cap="none" normalizeH="0" baseline="0" dirty="0">
                <a:ln>
                  <a:noFill/>
                </a:ln>
                <a:effectLst/>
                <a:latin typeface="Calibri Light" panose="020F0302020204030204" pitchFamily="34" charset="0"/>
                <a:cs typeface="Calibri Light" panose="020F03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84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2376B2F-92AD-B1F6-016A-CFD46F8EE17F}"/>
              </a:ext>
            </a:extLst>
          </p:cNvPr>
          <p:cNvSpPr>
            <a:spLocks noChangeArrowheads="1"/>
          </p:cNvSpPr>
          <p:nvPr/>
        </p:nvSpPr>
        <p:spPr bwMode="auto">
          <a:xfrm>
            <a:off x="304800" y="94712"/>
            <a:ext cx="6517356" cy="1415772"/>
          </a:xfrm>
          <a:prstGeom prst="rect">
            <a:avLst/>
          </a:prstGeom>
          <a:solidFill>
            <a:srgbClr val="002060">
              <a:alpha val="58000"/>
            </a:srgb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2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Detailed</a:t>
            </a:r>
            <a:r>
              <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32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Working</a:t>
            </a:r>
            <a:r>
              <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32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of</a:t>
            </a:r>
            <a:r>
              <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32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Heap</a:t>
            </a:r>
            <a:r>
              <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32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Sort</a:t>
            </a:r>
            <a:endPar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To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understand</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heap</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sort</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more</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clearly</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let’s</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take</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an</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unsorted</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array</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and</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try</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to</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sort</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it</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using</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heap</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sort</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b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b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Consider</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the</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array</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arr</a:t>
            </a: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 {4, 10, 3, 5, 1}.</a:t>
            </a:r>
            <a:endParaRPr kumimoji="0" lang="ru-RU" altLang="ru-RU" sz="32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FAB9E413-29D2-C9D9-3DCA-DACDEE91FCA0}"/>
              </a:ext>
            </a:extLst>
          </p:cNvPr>
          <p:cNvPicPr>
            <a:picLocks noChangeAspect="1"/>
          </p:cNvPicPr>
          <p:nvPr/>
        </p:nvPicPr>
        <p:blipFill>
          <a:blip r:embed="rId2"/>
          <a:stretch>
            <a:fillRect/>
          </a:stretch>
        </p:blipFill>
        <p:spPr>
          <a:xfrm>
            <a:off x="5014345" y="1041808"/>
            <a:ext cx="3824855" cy="3059884"/>
          </a:xfrm>
          <a:prstGeom prst="rect">
            <a:avLst/>
          </a:prstGeom>
        </p:spPr>
      </p:pic>
      <p:pic>
        <p:nvPicPr>
          <p:cNvPr id="8" name="Picture 7">
            <a:extLst>
              <a:ext uri="{FF2B5EF4-FFF2-40B4-BE49-F238E27FC236}">
                <a16:creationId xmlns:a16="http://schemas.microsoft.com/office/drawing/2014/main" id="{332C2D7A-7240-DA30-9EEB-314A173AA26B}"/>
              </a:ext>
            </a:extLst>
          </p:cNvPr>
          <p:cNvPicPr>
            <a:picLocks noChangeAspect="1"/>
          </p:cNvPicPr>
          <p:nvPr/>
        </p:nvPicPr>
        <p:blipFill>
          <a:blip r:embed="rId3"/>
          <a:stretch>
            <a:fillRect/>
          </a:stretch>
        </p:blipFill>
        <p:spPr>
          <a:xfrm>
            <a:off x="76944" y="1670755"/>
            <a:ext cx="4888089" cy="2632146"/>
          </a:xfrm>
          <a:prstGeom prst="rect">
            <a:avLst/>
          </a:prstGeom>
        </p:spPr>
      </p:pic>
    </p:spTree>
    <p:extLst>
      <p:ext uri="{BB962C8B-B14F-4D97-AF65-F5344CB8AC3E}">
        <p14:creationId xmlns:p14="http://schemas.microsoft.com/office/powerpoint/2010/main" val="3233470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02730-463C-4169-71EA-58EE4F3EFDEA}"/>
              </a:ext>
            </a:extLst>
          </p:cNvPr>
          <p:cNvSpPr txBox="1"/>
          <p:nvPr/>
        </p:nvSpPr>
        <p:spPr>
          <a:xfrm>
            <a:off x="225778" y="-46166"/>
            <a:ext cx="6654800" cy="3139321"/>
          </a:xfrm>
          <a:prstGeom prst="rect">
            <a:avLst/>
          </a:prstGeom>
          <a:noFill/>
        </p:spPr>
        <p:txBody>
          <a:bodyPr wrap="square">
            <a:spAutoFit/>
          </a:bodyPr>
          <a:lstStyle/>
          <a:p>
            <a:pPr algn="l" rtl="0" fontAlgn="base"/>
            <a:r>
              <a:rPr lang="en-US" sz="1800" b="1" i="1" dirty="0">
                <a:solidFill>
                  <a:schemeClr val="tx1"/>
                </a:solidFill>
                <a:effectLst/>
                <a:latin typeface="Nunito" panose="020B0604020202020204" charset="0"/>
              </a:rPr>
              <a:t>Transform into max heap: After that, the task is to construct a tree from that unsorted array and try to convert it into </a:t>
            </a:r>
            <a:r>
              <a:rPr lang="en-US" sz="1800" b="1" i="1" u="sng" dirty="0">
                <a:solidFill>
                  <a:schemeClr val="tx1"/>
                </a:solidFill>
                <a:effectLst/>
                <a:latin typeface="Nunito" panose="020B0604020202020204" charset="0"/>
                <a:hlinkClick r:id="rId2">
                  <a:extLst>
                    <a:ext uri="{A12FA001-AC4F-418D-AE19-62706E023703}">
                      <ahyp:hlinkClr xmlns:ahyp="http://schemas.microsoft.com/office/drawing/2018/hyperlinkcolor" val="tx"/>
                    </a:ext>
                  </a:extLst>
                </a:hlinkClick>
              </a:rPr>
              <a:t>max heap.</a:t>
            </a:r>
            <a:endParaRPr lang="en-US" sz="1800" b="1" i="1" dirty="0">
              <a:solidFill>
                <a:schemeClr val="tx1"/>
              </a:solidFill>
              <a:effectLst/>
              <a:latin typeface="Nunito" panose="020B0604020202020204" charset="0"/>
            </a:endParaRPr>
          </a:p>
          <a:p>
            <a:pPr algn="l" fontAlgn="base">
              <a:buFont typeface="Arial" panose="020B0604020202020204" pitchFamily="34" charset="0"/>
              <a:buChar char="•"/>
            </a:pPr>
            <a:r>
              <a:rPr lang="en-US" sz="1800" b="1" i="1" dirty="0">
                <a:solidFill>
                  <a:schemeClr val="tx1"/>
                </a:solidFill>
                <a:effectLst/>
                <a:latin typeface="Nunito" panose="020B0604020202020204" charset="0"/>
              </a:rPr>
              <a:t>To transform a heap into a max-heap, the parent node should always be greater than or equal to the child nodes</a:t>
            </a:r>
          </a:p>
          <a:p>
            <a:pPr marL="742950" lvl="1" indent="-285750" algn="l" fontAlgn="base">
              <a:buFont typeface="Arial" panose="020B0604020202020204" pitchFamily="34" charset="0"/>
              <a:buChar char="•"/>
            </a:pPr>
            <a:r>
              <a:rPr lang="en-US" sz="1800" b="1" i="1" dirty="0">
                <a:solidFill>
                  <a:schemeClr val="tx1"/>
                </a:solidFill>
                <a:effectLst/>
                <a:latin typeface="Nunito" panose="020B0604020202020204" charset="0"/>
              </a:rPr>
              <a:t>Here, in this example, as the parent node 4 is smaller than the child node 10, thus, swap them to build a max-heap.</a:t>
            </a:r>
          </a:p>
          <a:p>
            <a:pPr algn="l" fontAlgn="base">
              <a:buFont typeface="Arial" panose="020B0604020202020204" pitchFamily="34" charset="0"/>
              <a:buChar char="•"/>
            </a:pPr>
            <a:r>
              <a:rPr lang="en-US" sz="1800" b="1" i="1" dirty="0">
                <a:solidFill>
                  <a:schemeClr val="tx1"/>
                </a:solidFill>
                <a:effectLst/>
                <a:latin typeface="Nunito" panose="020B0604020202020204" charset="0"/>
              </a:rPr>
              <a:t>Now, 4 as a parent is smaller than the child 5, thus swap both of these again and the resulted heap and array should be like this:</a:t>
            </a:r>
          </a:p>
        </p:txBody>
      </p:sp>
      <p:pic>
        <p:nvPicPr>
          <p:cNvPr id="6" name="Picture 5">
            <a:extLst>
              <a:ext uri="{FF2B5EF4-FFF2-40B4-BE49-F238E27FC236}">
                <a16:creationId xmlns:a16="http://schemas.microsoft.com/office/drawing/2014/main" id="{4D62F759-15D3-75ED-562E-2771A9CA5E6B}"/>
              </a:ext>
            </a:extLst>
          </p:cNvPr>
          <p:cNvPicPr>
            <a:picLocks noChangeAspect="1"/>
          </p:cNvPicPr>
          <p:nvPr/>
        </p:nvPicPr>
        <p:blipFill>
          <a:blip r:embed="rId3"/>
          <a:stretch>
            <a:fillRect/>
          </a:stretch>
        </p:blipFill>
        <p:spPr>
          <a:xfrm>
            <a:off x="2474796" y="2777068"/>
            <a:ext cx="6443426" cy="2445455"/>
          </a:xfrm>
          <a:prstGeom prst="rect">
            <a:avLst/>
          </a:prstGeom>
        </p:spPr>
      </p:pic>
    </p:spTree>
    <p:extLst>
      <p:ext uri="{BB962C8B-B14F-4D97-AF65-F5344CB8AC3E}">
        <p14:creationId xmlns:p14="http://schemas.microsoft.com/office/powerpoint/2010/main" val="297480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366C29-7D06-F68E-55F6-2EF4C7F3820F}"/>
              </a:ext>
            </a:extLst>
          </p:cNvPr>
          <p:cNvSpPr txBox="1"/>
          <p:nvPr/>
        </p:nvSpPr>
        <p:spPr>
          <a:xfrm>
            <a:off x="253998" y="178843"/>
            <a:ext cx="7162801" cy="2246769"/>
          </a:xfrm>
          <a:prstGeom prst="rect">
            <a:avLst/>
          </a:prstGeom>
          <a:noFill/>
        </p:spPr>
        <p:txBody>
          <a:bodyPr wrap="square">
            <a:spAutoFit/>
          </a:bodyPr>
          <a:lstStyle/>
          <a:p>
            <a:pPr algn="l" rtl="0" fontAlgn="base"/>
            <a:r>
              <a:rPr lang="en-US" sz="2000" b="1" i="1" dirty="0">
                <a:solidFill>
                  <a:schemeClr val="tx1"/>
                </a:solidFill>
                <a:effectLst/>
                <a:latin typeface="Calibri Light" panose="020F0302020204030204" pitchFamily="34" charset="0"/>
                <a:cs typeface="Calibri Light" panose="020F0302020204030204" pitchFamily="34" charset="0"/>
              </a:rPr>
              <a:t>Perform heap sort: Remove the maximum element in each step (i.e., move it to the end position and remove that) and then consider the remaining elements and transform it into a max heap.</a:t>
            </a:r>
          </a:p>
          <a:p>
            <a:pPr algn="l" fontAlgn="base">
              <a:buFont typeface="Arial" panose="020B0604020202020204" pitchFamily="34" charset="0"/>
              <a:buChar char="•"/>
            </a:pPr>
            <a:r>
              <a:rPr lang="en-US" sz="2000" b="1" i="1" dirty="0">
                <a:solidFill>
                  <a:schemeClr val="tx1"/>
                </a:solidFill>
                <a:effectLst/>
                <a:latin typeface="Calibri Light" panose="020F0302020204030204" pitchFamily="34" charset="0"/>
                <a:cs typeface="Calibri Light" panose="020F0302020204030204" pitchFamily="34" charset="0"/>
              </a:rPr>
              <a:t>Delete the root element (10) from the max heap. In order to delete this node, try to swap it with the last node, i.e. (1). After removing the root element, again </a:t>
            </a:r>
            <a:r>
              <a:rPr lang="en-US" sz="2000" b="1" i="1" dirty="0" err="1">
                <a:solidFill>
                  <a:schemeClr val="tx1"/>
                </a:solidFill>
                <a:effectLst/>
                <a:latin typeface="Calibri Light" panose="020F0302020204030204" pitchFamily="34" charset="0"/>
                <a:cs typeface="Calibri Light" panose="020F0302020204030204" pitchFamily="34" charset="0"/>
              </a:rPr>
              <a:t>heapify</a:t>
            </a:r>
            <a:r>
              <a:rPr lang="en-US" sz="2000" b="1" i="1" dirty="0">
                <a:solidFill>
                  <a:schemeClr val="tx1"/>
                </a:solidFill>
                <a:effectLst/>
                <a:latin typeface="Calibri Light" panose="020F0302020204030204" pitchFamily="34" charset="0"/>
                <a:cs typeface="Calibri Light" panose="020F0302020204030204" pitchFamily="34" charset="0"/>
              </a:rPr>
              <a:t> it to convert it into max heap.</a:t>
            </a:r>
          </a:p>
          <a:p>
            <a:pPr marL="742950" lvl="1" indent="-285750" algn="l" fontAlgn="base">
              <a:buFont typeface="Arial" panose="020B0604020202020204" pitchFamily="34" charset="0"/>
              <a:buChar char="•"/>
            </a:pPr>
            <a:r>
              <a:rPr lang="en-US" sz="2000" b="1" i="1" dirty="0">
                <a:solidFill>
                  <a:schemeClr val="tx1"/>
                </a:solidFill>
                <a:effectLst/>
                <a:latin typeface="Calibri Light" panose="020F0302020204030204" pitchFamily="34" charset="0"/>
                <a:cs typeface="Calibri Light" panose="020F0302020204030204" pitchFamily="34" charset="0"/>
              </a:rPr>
              <a:t>Resulted heap and array should look like this</a:t>
            </a:r>
            <a:r>
              <a:rPr lang="en-US" b="0" i="1" dirty="0">
                <a:solidFill>
                  <a:srgbClr val="273239"/>
                </a:solidFill>
                <a:effectLst/>
                <a:latin typeface="Nunito" panose="020B0604020202020204" charset="0"/>
              </a:rPr>
              <a:t>:</a:t>
            </a:r>
          </a:p>
        </p:txBody>
      </p:sp>
      <p:pic>
        <p:nvPicPr>
          <p:cNvPr id="6" name="Picture 5">
            <a:extLst>
              <a:ext uri="{FF2B5EF4-FFF2-40B4-BE49-F238E27FC236}">
                <a16:creationId xmlns:a16="http://schemas.microsoft.com/office/drawing/2014/main" id="{FB45B689-72A6-671B-DDB7-F29A263E759E}"/>
              </a:ext>
            </a:extLst>
          </p:cNvPr>
          <p:cNvPicPr>
            <a:picLocks noChangeAspect="1"/>
          </p:cNvPicPr>
          <p:nvPr/>
        </p:nvPicPr>
        <p:blipFill>
          <a:blip r:embed="rId2"/>
          <a:stretch>
            <a:fillRect/>
          </a:stretch>
        </p:blipFill>
        <p:spPr>
          <a:xfrm>
            <a:off x="2156177" y="2326131"/>
            <a:ext cx="5994400" cy="2817369"/>
          </a:xfrm>
          <a:prstGeom prst="rect">
            <a:avLst/>
          </a:prstGeom>
        </p:spPr>
      </p:pic>
    </p:spTree>
    <p:extLst>
      <p:ext uri="{BB962C8B-B14F-4D97-AF65-F5344CB8AC3E}">
        <p14:creationId xmlns:p14="http://schemas.microsoft.com/office/powerpoint/2010/main" val="290432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A130D8-5040-9BD6-F46F-6C4FC0F2C6D0}"/>
              </a:ext>
            </a:extLst>
          </p:cNvPr>
          <p:cNvSpPr txBox="1"/>
          <p:nvPr/>
        </p:nvSpPr>
        <p:spPr>
          <a:xfrm>
            <a:off x="220133" y="596345"/>
            <a:ext cx="4572000" cy="707886"/>
          </a:xfrm>
          <a:prstGeom prst="rect">
            <a:avLst/>
          </a:prstGeom>
          <a:noFill/>
        </p:spPr>
        <p:txBody>
          <a:bodyPr wrap="square">
            <a:spAutoFit/>
          </a:bodyPr>
          <a:lstStyle/>
          <a:p>
            <a:pPr algn="l" fontAlgn="base">
              <a:buFont typeface="Arial" panose="020B0604020202020204" pitchFamily="34" charset="0"/>
              <a:buChar char="•"/>
            </a:pPr>
            <a:r>
              <a:rPr lang="en-US" sz="2000" b="1" i="1" dirty="0">
                <a:solidFill>
                  <a:schemeClr val="tx1"/>
                </a:solidFill>
                <a:effectLst/>
                <a:latin typeface="Nunito" panose="020B0604020202020204" charset="0"/>
              </a:rPr>
              <a:t>Repeat the above steps and it will look like the following:</a:t>
            </a:r>
          </a:p>
        </p:txBody>
      </p:sp>
      <p:pic>
        <p:nvPicPr>
          <p:cNvPr id="8" name="Picture 7">
            <a:extLst>
              <a:ext uri="{FF2B5EF4-FFF2-40B4-BE49-F238E27FC236}">
                <a16:creationId xmlns:a16="http://schemas.microsoft.com/office/drawing/2014/main" id="{A51C77EC-9E03-FDA8-372E-0F869A8F9FA4}"/>
              </a:ext>
            </a:extLst>
          </p:cNvPr>
          <p:cNvPicPr>
            <a:picLocks noChangeAspect="1"/>
          </p:cNvPicPr>
          <p:nvPr/>
        </p:nvPicPr>
        <p:blipFill>
          <a:blip r:embed="rId2"/>
          <a:stretch>
            <a:fillRect/>
          </a:stretch>
        </p:blipFill>
        <p:spPr>
          <a:xfrm>
            <a:off x="112888" y="1396563"/>
            <a:ext cx="4255251" cy="1999968"/>
          </a:xfrm>
          <a:prstGeom prst="rect">
            <a:avLst/>
          </a:prstGeom>
        </p:spPr>
      </p:pic>
      <p:sp>
        <p:nvSpPr>
          <p:cNvPr id="10" name="TextBox 9">
            <a:extLst>
              <a:ext uri="{FF2B5EF4-FFF2-40B4-BE49-F238E27FC236}">
                <a16:creationId xmlns:a16="http://schemas.microsoft.com/office/drawing/2014/main" id="{D944DAF0-B637-F78A-C7FC-784D84578791}"/>
              </a:ext>
            </a:extLst>
          </p:cNvPr>
          <p:cNvSpPr txBox="1"/>
          <p:nvPr/>
        </p:nvSpPr>
        <p:spPr>
          <a:xfrm>
            <a:off x="4662973" y="501821"/>
            <a:ext cx="4572000" cy="830997"/>
          </a:xfrm>
          <a:prstGeom prst="rect">
            <a:avLst/>
          </a:prstGeom>
          <a:noFill/>
        </p:spPr>
        <p:txBody>
          <a:bodyPr wrap="square">
            <a:spAutoFit/>
          </a:bodyPr>
          <a:lstStyle/>
          <a:p>
            <a:pPr algn="l" fontAlgn="base">
              <a:buFont typeface="Arial" panose="020B0604020202020204" pitchFamily="34" charset="0"/>
              <a:buChar char="•"/>
            </a:pPr>
            <a:r>
              <a:rPr lang="en-US" sz="2400" b="1" i="1" dirty="0">
                <a:solidFill>
                  <a:schemeClr val="tx1"/>
                </a:solidFill>
                <a:effectLst/>
                <a:latin typeface="Calibri Light" panose="020F0302020204030204" pitchFamily="34" charset="0"/>
                <a:cs typeface="Calibri Light" panose="020F0302020204030204" pitchFamily="34" charset="0"/>
              </a:rPr>
              <a:t>Now remove the root (i.e. 3) again and perform </a:t>
            </a:r>
            <a:r>
              <a:rPr lang="en-US" sz="2400" b="1" i="1" dirty="0" err="1">
                <a:solidFill>
                  <a:schemeClr val="tx1"/>
                </a:solidFill>
                <a:effectLst/>
                <a:latin typeface="Calibri Light" panose="020F0302020204030204" pitchFamily="34" charset="0"/>
                <a:cs typeface="Calibri Light" panose="020F0302020204030204" pitchFamily="34" charset="0"/>
              </a:rPr>
              <a:t>heapify</a:t>
            </a:r>
            <a:r>
              <a:rPr lang="en-US" sz="1200" b="1" i="1" dirty="0">
                <a:solidFill>
                  <a:schemeClr val="tx1"/>
                </a:solidFill>
                <a:effectLst/>
                <a:latin typeface="Calibri Light" panose="020F0302020204030204" pitchFamily="34" charset="0"/>
                <a:cs typeface="Calibri Light" panose="020F0302020204030204" pitchFamily="34" charset="0"/>
              </a:rPr>
              <a:t>.</a:t>
            </a:r>
          </a:p>
        </p:txBody>
      </p:sp>
      <p:pic>
        <p:nvPicPr>
          <p:cNvPr id="12" name="Picture 11">
            <a:extLst>
              <a:ext uri="{FF2B5EF4-FFF2-40B4-BE49-F238E27FC236}">
                <a16:creationId xmlns:a16="http://schemas.microsoft.com/office/drawing/2014/main" id="{0B6EBF50-1101-2DCC-8FE3-49DD9E9194AA}"/>
              </a:ext>
            </a:extLst>
          </p:cNvPr>
          <p:cNvPicPr>
            <a:picLocks noChangeAspect="1"/>
          </p:cNvPicPr>
          <p:nvPr/>
        </p:nvPicPr>
        <p:blipFill>
          <a:blip r:embed="rId3"/>
          <a:stretch>
            <a:fillRect/>
          </a:stretch>
        </p:blipFill>
        <p:spPr>
          <a:xfrm>
            <a:off x="4550085" y="1396563"/>
            <a:ext cx="4481027" cy="2106083"/>
          </a:xfrm>
          <a:prstGeom prst="rect">
            <a:avLst/>
          </a:prstGeom>
        </p:spPr>
      </p:pic>
    </p:spTree>
    <p:extLst>
      <p:ext uri="{BB962C8B-B14F-4D97-AF65-F5344CB8AC3E}">
        <p14:creationId xmlns:p14="http://schemas.microsoft.com/office/powerpoint/2010/main" val="111623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95F11D-5BD0-FD7E-1CB0-FC6842D0C737}"/>
              </a:ext>
            </a:extLst>
          </p:cNvPr>
          <p:cNvSpPr txBox="1"/>
          <p:nvPr/>
        </p:nvSpPr>
        <p:spPr>
          <a:xfrm>
            <a:off x="344311" y="573767"/>
            <a:ext cx="4572000" cy="1569660"/>
          </a:xfrm>
          <a:prstGeom prst="rect">
            <a:avLst/>
          </a:prstGeom>
          <a:noFill/>
        </p:spPr>
        <p:txBody>
          <a:bodyPr wrap="square">
            <a:spAutoFit/>
          </a:bodyPr>
          <a:lstStyle/>
          <a:p>
            <a:pPr algn="l" fontAlgn="base">
              <a:buFont typeface="Arial" panose="020B0604020202020204" pitchFamily="34" charset="0"/>
              <a:buChar char="•"/>
            </a:pPr>
            <a:r>
              <a:rPr lang="en-US" sz="2400" b="1" i="1" dirty="0">
                <a:solidFill>
                  <a:schemeClr val="tx1"/>
                </a:solidFill>
                <a:effectLst/>
                <a:latin typeface="Calibri Light" panose="020F0302020204030204" pitchFamily="34" charset="0"/>
                <a:cs typeface="Calibri Light" panose="020F0302020204030204" pitchFamily="34" charset="0"/>
              </a:rPr>
              <a:t>Now when the root is removed once again it is sorted. and the sorted array will be like </a:t>
            </a:r>
            <a:r>
              <a:rPr lang="en-US" sz="2400" b="1" i="1" dirty="0" err="1">
                <a:solidFill>
                  <a:schemeClr val="tx1"/>
                </a:solidFill>
                <a:effectLst/>
                <a:latin typeface="Calibri Light" panose="020F0302020204030204" pitchFamily="34" charset="0"/>
                <a:cs typeface="Calibri Light" panose="020F0302020204030204" pitchFamily="34" charset="0"/>
              </a:rPr>
              <a:t>arr</a:t>
            </a:r>
            <a:r>
              <a:rPr lang="en-US" sz="2400" b="1" i="1" dirty="0">
                <a:solidFill>
                  <a:schemeClr val="tx1"/>
                </a:solidFill>
                <a:effectLst/>
                <a:latin typeface="Calibri Light" panose="020F0302020204030204" pitchFamily="34" charset="0"/>
                <a:cs typeface="Calibri Light" panose="020F0302020204030204" pitchFamily="34" charset="0"/>
              </a:rPr>
              <a:t>[] = {1, 3, 4, 5, 10}.</a:t>
            </a:r>
          </a:p>
        </p:txBody>
      </p:sp>
      <p:pic>
        <p:nvPicPr>
          <p:cNvPr id="7" name="Picture 6">
            <a:extLst>
              <a:ext uri="{FF2B5EF4-FFF2-40B4-BE49-F238E27FC236}">
                <a16:creationId xmlns:a16="http://schemas.microsoft.com/office/drawing/2014/main" id="{014B06E2-3C00-B19F-D747-9E5B34E761D6}"/>
              </a:ext>
            </a:extLst>
          </p:cNvPr>
          <p:cNvPicPr>
            <a:picLocks noChangeAspect="1"/>
          </p:cNvPicPr>
          <p:nvPr/>
        </p:nvPicPr>
        <p:blipFill>
          <a:blip r:embed="rId2"/>
          <a:stretch>
            <a:fillRect/>
          </a:stretch>
        </p:blipFill>
        <p:spPr>
          <a:xfrm>
            <a:off x="344311" y="2143427"/>
            <a:ext cx="4413956" cy="2074559"/>
          </a:xfrm>
          <a:prstGeom prst="rect">
            <a:avLst/>
          </a:prstGeom>
        </p:spPr>
      </p:pic>
      <p:sp>
        <p:nvSpPr>
          <p:cNvPr id="9" name="TextBox 8">
            <a:extLst>
              <a:ext uri="{FF2B5EF4-FFF2-40B4-BE49-F238E27FC236}">
                <a16:creationId xmlns:a16="http://schemas.microsoft.com/office/drawing/2014/main" id="{D4338440-DC26-5765-AE31-076ED3EB09E8}"/>
              </a:ext>
            </a:extLst>
          </p:cNvPr>
          <p:cNvSpPr txBox="1"/>
          <p:nvPr/>
        </p:nvSpPr>
        <p:spPr>
          <a:xfrm>
            <a:off x="5136444" y="812625"/>
            <a:ext cx="3578578" cy="2862322"/>
          </a:xfrm>
          <a:prstGeom prst="rect">
            <a:avLst/>
          </a:prstGeom>
          <a:noFill/>
        </p:spPr>
        <p:txBody>
          <a:bodyPr wrap="square">
            <a:spAutoFit/>
          </a:bodyPr>
          <a:lstStyle/>
          <a:p>
            <a:pPr algn="l" fontAlgn="base"/>
            <a:r>
              <a:rPr lang="en-US" sz="2000" b="1" i="0" dirty="0">
                <a:solidFill>
                  <a:schemeClr val="tx1"/>
                </a:solidFill>
                <a:effectLst/>
                <a:latin typeface="Nunito" panose="020B0604020202020204" charset="0"/>
              </a:rPr>
              <a:t>Complexity Analysis of Heap Sort</a:t>
            </a:r>
          </a:p>
          <a:p>
            <a:pPr algn="l" rtl="0" fontAlgn="base"/>
            <a:r>
              <a:rPr lang="en-US" sz="2000" b="1" i="0" dirty="0">
                <a:solidFill>
                  <a:schemeClr val="tx1"/>
                </a:solidFill>
                <a:effectLst/>
                <a:latin typeface="Nunito" panose="020B0604020202020204" charset="0"/>
              </a:rPr>
              <a:t>Time Complexity: O(N log N)</a:t>
            </a:r>
            <a:br>
              <a:rPr lang="en-US" sz="2000" b="1" i="0" dirty="0">
                <a:solidFill>
                  <a:schemeClr val="tx1"/>
                </a:solidFill>
                <a:effectLst/>
                <a:latin typeface="Nunito" panose="020B0604020202020204" charset="0"/>
              </a:rPr>
            </a:br>
            <a:r>
              <a:rPr lang="en-US" sz="2000" b="1" i="0" dirty="0">
                <a:solidFill>
                  <a:schemeClr val="tx1"/>
                </a:solidFill>
                <a:effectLst/>
                <a:latin typeface="Nunito" panose="020B0604020202020204" charset="0"/>
              </a:rPr>
              <a:t>Auxiliary Space: O(log n), due to the recursive call stack. However, auxiliary space can be O(1) for iterative implementation.</a:t>
            </a:r>
          </a:p>
        </p:txBody>
      </p:sp>
    </p:spTree>
    <p:extLst>
      <p:ext uri="{BB962C8B-B14F-4D97-AF65-F5344CB8AC3E}">
        <p14:creationId xmlns:p14="http://schemas.microsoft.com/office/powerpoint/2010/main" val="29781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24FD9C-54FB-6B2C-0834-D9F1A168DE3A}"/>
              </a:ext>
            </a:extLst>
          </p:cNvPr>
          <p:cNvSpPr txBox="1"/>
          <p:nvPr/>
        </p:nvSpPr>
        <p:spPr>
          <a:xfrm>
            <a:off x="79022" y="122717"/>
            <a:ext cx="4854222" cy="3631763"/>
          </a:xfrm>
          <a:prstGeom prst="rect">
            <a:avLst/>
          </a:prstGeom>
          <a:noFill/>
        </p:spPr>
        <p:txBody>
          <a:bodyPr wrap="square">
            <a:spAutoFit/>
          </a:bodyPr>
          <a:lstStyle/>
          <a:p>
            <a:pPr algn="l" fontAlgn="base"/>
            <a:r>
              <a:rPr lang="en-US" sz="2400" b="1" i="0" dirty="0">
                <a:solidFill>
                  <a:schemeClr val="tx1"/>
                </a:solidFill>
                <a:effectLst/>
                <a:latin typeface="Calibri" panose="020F0502020204030204" pitchFamily="34" charset="0"/>
                <a:cs typeface="Calibri" panose="020F0502020204030204" pitchFamily="34" charset="0"/>
              </a:rPr>
              <a:t>Advantages of Heap Sort:</a:t>
            </a:r>
          </a:p>
          <a:p>
            <a:pPr algn="l" fontAlgn="base">
              <a:buFont typeface="Arial" panose="020B0604020202020204" pitchFamily="34" charset="0"/>
              <a:buChar char="•"/>
            </a:pPr>
            <a:r>
              <a:rPr lang="en-US" sz="1600" i="0" dirty="0">
                <a:solidFill>
                  <a:schemeClr val="tx1"/>
                </a:solidFill>
                <a:effectLst/>
                <a:latin typeface="Calibri" panose="020F0502020204030204" pitchFamily="34" charset="0"/>
                <a:cs typeface="Calibri" panose="020F0502020204030204" pitchFamily="34" charset="0"/>
              </a:rPr>
              <a:t>Efficient Time Complexity: Heap Sort has a time complexity of O(n log n) in all cases. This makes it efficient for sorting large datasets. The log n factor comes from the height of the binary heap, performance even with a large number of elements.</a:t>
            </a:r>
          </a:p>
          <a:p>
            <a:pPr algn="l" fontAlgn="base">
              <a:buFont typeface="Arial" panose="020B0604020202020204" pitchFamily="34" charset="0"/>
              <a:buChar char="•"/>
            </a:pPr>
            <a:r>
              <a:rPr lang="en-US" sz="1600" i="0" dirty="0">
                <a:solidFill>
                  <a:schemeClr val="tx1"/>
                </a:solidFill>
                <a:effectLst/>
                <a:latin typeface="Calibri" panose="020F0502020204030204" pitchFamily="34" charset="0"/>
                <a:cs typeface="Calibri" panose="020F0502020204030204" pitchFamily="34" charset="0"/>
              </a:rPr>
              <a:t>Memory Usage – Memory usage can be minimal because apart from what is necessary to hold the initial list of items to be sorted, it needs no additional memory space to work</a:t>
            </a:r>
          </a:p>
          <a:p>
            <a:pPr algn="l" fontAlgn="base">
              <a:buFont typeface="Arial" panose="020B0604020202020204" pitchFamily="34" charset="0"/>
              <a:buChar char="•"/>
            </a:pPr>
            <a:r>
              <a:rPr lang="en-US" sz="1600" i="0" dirty="0">
                <a:solidFill>
                  <a:schemeClr val="tx1"/>
                </a:solidFill>
                <a:effectLst/>
                <a:latin typeface="Calibri" panose="020F0502020204030204" pitchFamily="34" charset="0"/>
                <a:cs typeface="Calibri" panose="020F0502020204030204" pitchFamily="34" charset="0"/>
              </a:rPr>
              <a:t>Simplicity –  It is simpler to understand than other equally efficient sorting algorithms because it does not use advanced computer science concepts such as </a:t>
            </a:r>
            <a:r>
              <a:rPr lang="en-US" i="0" dirty="0">
                <a:solidFill>
                  <a:schemeClr val="tx1"/>
                </a:solidFill>
                <a:effectLst/>
                <a:latin typeface="Nunito" panose="020B0604020202020204" charset="0"/>
              </a:rPr>
              <a:t>recursion.</a:t>
            </a:r>
          </a:p>
        </p:txBody>
      </p:sp>
      <p:sp>
        <p:nvSpPr>
          <p:cNvPr id="6" name="TextBox 5">
            <a:extLst>
              <a:ext uri="{FF2B5EF4-FFF2-40B4-BE49-F238E27FC236}">
                <a16:creationId xmlns:a16="http://schemas.microsoft.com/office/drawing/2014/main" id="{EAE8E79A-4548-0896-5E0B-F1093EA6F058}"/>
              </a:ext>
            </a:extLst>
          </p:cNvPr>
          <p:cNvSpPr txBox="1"/>
          <p:nvPr/>
        </p:nvSpPr>
        <p:spPr>
          <a:xfrm>
            <a:off x="2506133" y="3533847"/>
            <a:ext cx="6858000" cy="1354217"/>
          </a:xfrm>
          <a:prstGeom prst="rect">
            <a:avLst/>
          </a:prstGeom>
          <a:noFill/>
        </p:spPr>
        <p:txBody>
          <a:bodyPr wrap="square">
            <a:spAutoFit/>
          </a:bodyPr>
          <a:lstStyle/>
          <a:p>
            <a:pPr algn="l" fontAlgn="base"/>
            <a:r>
              <a:rPr lang="en-US" sz="1800" b="1" i="0" dirty="0">
                <a:solidFill>
                  <a:schemeClr val="tx1"/>
                </a:solidFill>
                <a:effectLst/>
                <a:latin typeface="Nunito" panose="020B0604020202020204" charset="0"/>
              </a:rPr>
              <a:t>Disadvantages of Heap Sort:</a:t>
            </a:r>
          </a:p>
          <a:p>
            <a:pPr algn="l" fontAlgn="base">
              <a:buFont typeface="Arial" panose="020B0604020202020204" pitchFamily="34" charset="0"/>
              <a:buChar char="•"/>
            </a:pPr>
            <a:r>
              <a:rPr lang="en-US" sz="1600" i="0" dirty="0">
                <a:solidFill>
                  <a:schemeClr val="tx1"/>
                </a:solidFill>
                <a:effectLst/>
                <a:latin typeface="Nunito" panose="020B0604020202020204" charset="0"/>
              </a:rPr>
              <a:t>Costly: Heap sort is costly.</a:t>
            </a:r>
          </a:p>
          <a:p>
            <a:pPr algn="l" fontAlgn="base">
              <a:buFont typeface="Arial" panose="020B0604020202020204" pitchFamily="34" charset="0"/>
              <a:buChar char="•"/>
            </a:pPr>
            <a:r>
              <a:rPr lang="en-US" sz="1600" i="0" dirty="0">
                <a:solidFill>
                  <a:schemeClr val="tx1"/>
                </a:solidFill>
                <a:effectLst/>
                <a:latin typeface="Nunito" panose="020B0604020202020204" charset="0"/>
              </a:rPr>
              <a:t>Unstable: Heap sort is unstable. It might rearrange the relative order.</a:t>
            </a:r>
          </a:p>
          <a:p>
            <a:pPr algn="l" fontAlgn="base">
              <a:buFont typeface="Arial" panose="020B0604020202020204" pitchFamily="34" charset="0"/>
              <a:buChar char="•"/>
            </a:pPr>
            <a:r>
              <a:rPr lang="en-US" sz="1600" i="0" dirty="0">
                <a:solidFill>
                  <a:schemeClr val="tx1"/>
                </a:solidFill>
                <a:effectLst/>
                <a:latin typeface="Nunito" panose="020B0604020202020204" charset="0"/>
              </a:rPr>
              <a:t>Efficient: Heap Sort is not very efficient when working with highly complex data. </a:t>
            </a:r>
          </a:p>
        </p:txBody>
      </p:sp>
      <p:pic>
        <p:nvPicPr>
          <p:cNvPr id="8" name="Picture 7">
            <a:extLst>
              <a:ext uri="{FF2B5EF4-FFF2-40B4-BE49-F238E27FC236}">
                <a16:creationId xmlns:a16="http://schemas.microsoft.com/office/drawing/2014/main" id="{91251E59-9252-75B7-EE9C-548EC38766D1}"/>
              </a:ext>
            </a:extLst>
          </p:cNvPr>
          <p:cNvPicPr>
            <a:picLocks noChangeAspect="1"/>
          </p:cNvPicPr>
          <p:nvPr/>
        </p:nvPicPr>
        <p:blipFill>
          <a:blip r:embed="rId2"/>
          <a:stretch>
            <a:fillRect/>
          </a:stretch>
        </p:blipFill>
        <p:spPr>
          <a:xfrm>
            <a:off x="5181601" y="255436"/>
            <a:ext cx="3393431" cy="3122527"/>
          </a:xfrm>
          <a:prstGeom prst="rect">
            <a:avLst/>
          </a:prstGeom>
        </p:spPr>
      </p:pic>
    </p:spTree>
    <p:extLst>
      <p:ext uri="{BB962C8B-B14F-4D97-AF65-F5344CB8AC3E}">
        <p14:creationId xmlns:p14="http://schemas.microsoft.com/office/powerpoint/2010/main" val="877783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DD2CBA8E-3AE1-B422-3170-4A2973D5F2EB}"/>
              </a:ext>
            </a:extLst>
          </p:cNvPr>
          <p:cNvSpPr>
            <a:spLocks noGrp="1"/>
          </p:cNvSpPr>
          <p:nvPr>
            <p:ph type="title"/>
          </p:nvPr>
        </p:nvSpPr>
        <p:spPr>
          <a:xfrm>
            <a:off x="-101152" y="652659"/>
            <a:ext cx="3973017" cy="3555706"/>
          </a:xfrm>
        </p:spPr>
        <p:txBody>
          <a:bodyPr/>
          <a:lstStyle/>
          <a:p>
            <a:r>
              <a:rPr lang="en-US" sz="6000" b="1" i="1" dirty="0"/>
              <a:t>Code of </a:t>
            </a:r>
            <a:br>
              <a:rPr lang="en-US" sz="6000" b="1" i="1" dirty="0"/>
            </a:br>
            <a:r>
              <a:rPr lang="en-US" sz="6000" b="1" i="1" dirty="0"/>
              <a:t>Heap</a:t>
            </a:r>
            <a:br>
              <a:rPr lang="en-US" sz="6000" b="1" i="1" dirty="0"/>
            </a:br>
            <a:r>
              <a:rPr lang="en-US" sz="6000" b="1" i="1" dirty="0"/>
              <a:t>Sort </a:t>
            </a:r>
            <a:endParaRPr lang="ru-RU" sz="6000" b="1" i="1" dirty="0"/>
          </a:p>
        </p:txBody>
      </p:sp>
      <p:grpSp>
        <p:nvGrpSpPr>
          <p:cNvPr id="2" name="Google Shape;1623;p57">
            <a:extLst>
              <a:ext uri="{FF2B5EF4-FFF2-40B4-BE49-F238E27FC236}">
                <a16:creationId xmlns:a16="http://schemas.microsoft.com/office/drawing/2014/main" id="{64E619CE-030F-A709-F08D-B9EF4C317E05}"/>
              </a:ext>
            </a:extLst>
          </p:cNvPr>
          <p:cNvGrpSpPr/>
          <p:nvPr/>
        </p:nvGrpSpPr>
        <p:grpSpPr>
          <a:xfrm>
            <a:off x="5483736" y="169919"/>
            <a:ext cx="3660264" cy="3454307"/>
            <a:chOff x="706040" y="883365"/>
            <a:chExt cx="3660264" cy="3454307"/>
          </a:xfrm>
        </p:grpSpPr>
        <p:sp>
          <p:nvSpPr>
            <p:cNvPr id="4" name="Google Shape;1624;p57">
              <a:extLst>
                <a:ext uri="{FF2B5EF4-FFF2-40B4-BE49-F238E27FC236}">
                  <a16:creationId xmlns:a16="http://schemas.microsoft.com/office/drawing/2014/main" id="{E933B720-F2BB-0C64-C931-50D9D8E8E908}"/>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625;p57">
              <a:extLst>
                <a:ext uri="{FF2B5EF4-FFF2-40B4-BE49-F238E27FC236}">
                  <a16:creationId xmlns:a16="http://schemas.microsoft.com/office/drawing/2014/main" id="{16569961-AAF7-A830-2BE8-7654C936659D}"/>
                </a:ext>
              </a:extLst>
            </p:cNvPr>
            <p:cNvGrpSpPr/>
            <p:nvPr/>
          </p:nvGrpSpPr>
          <p:grpSpPr>
            <a:xfrm flipH="1">
              <a:off x="3131991" y="2597216"/>
              <a:ext cx="858975" cy="300968"/>
              <a:chOff x="2271950" y="2722775"/>
              <a:chExt cx="575875" cy="201775"/>
            </a:xfrm>
          </p:grpSpPr>
          <p:sp>
            <p:nvSpPr>
              <p:cNvPr id="1858" name="Google Shape;1626;p57">
                <a:extLst>
                  <a:ext uri="{FF2B5EF4-FFF2-40B4-BE49-F238E27FC236}">
                    <a16:creationId xmlns:a16="http://schemas.microsoft.com/office/drawing/2014/main" id="{88A80AD7-0144-0BC6-C4BC-7B0765120837}"/>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627;p57">
                <a:extLst>
                  <a:ext uri="{FF2B5EF4-FFF2-40B4-BE49-F238E27FC236}">
                    <a16:creationId xmlns:a16="http://schemas.microsoft.com/office/drawing/2014/main" id="{7777CF67-4975-D94A-7D4E-052CCAF84338}"/>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628;p57">
                <a:extLst>
                  <a:ext uri="{FF2B5EF4-FFF2-40B4-BE49-F238E27FC236}">
                    <a16:creationId xmlns:a16="http://schemas.microsoft.com/office/drawing/2014/main" id="{26139914-8AC4-327B-A810-64D0FADF6D10}"/>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629;p57">
                <a:extLst>
                  <a:ext uri="{FF2B5EF4-FFF2-40B4-BE49-F238E27FC236}">
                    <a16:creationId xmlns:a16="http://schemas.microsoft.com/office/drawing/2014/main" id="{DD4EBF75-BFA3-D0D2-3731-66C8DE5ED47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630;p57">
                <a:extLst>
                  <a:ext uri="{FF2B5EF4-FFF2-40B4-BE49-F238E27FC236}">
                    <a16:creationId xmlns:a16="http://schemas.microsoft.com/office/drawing/2014/main" id="{477DA4F7-F500-15C5-A46C-FD8761CE2DC1}"/>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631;p57">
              <a:extLst>
                <a:ext uri="{FF2B5EF4-FFF2-40B4-BE49-F238E27FC236}">
                  <a16:creationId xmlns:a16="http://schemas.microsoft.com/office/drawing/2014/main" id="{AC1EF953-4E15-A7C3-B4A6-EB7056F40B14}"/>
                </a:ext>
              </a:extLst>
            </p:cNvPr>
            <p:cNvGrpSpPr/>
            <p:nvPr/>
          </p:nvGrpSpPr>
          <p:grpSpPr>
            <a:xfrm>
              <a:off x="1142462" y="1564560"/>
              <a:ext cx="2338579" cy="2014767"/>
              <a:chOff x="4546896" y="1377977"/>
              <a:chExt cx="2655063" cy="2287429"/>
            </a:xfrm>
          </p:grpSpPr>
          <p:sp>
            <p:nvSpPr>
              <p:cNvPr id="39" name="Google Shape;1632;p57">
                <a:extLst>
                  <a:ext uri="{FF2B5EF4-FFF2-40B4-BE49-F238E27FC236}">
                    <a16:creationId xmlns:a16="http://schemas.microsoft.com/office/drawing/2014/main" id="{F937C525-CA64-6525-98D4-BFE3D4257107}"/>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33;p57">
                <a:extLst>
                  <a:ext uri="{FF2B5EF4-FFF2-40B4-BE49-F238E27FC236}">
                    <a16:creationId xmlns:a16="http://schemas.microsoft.com/office/drawing/2014/main" id="{4395206D-82E8-E969-39BB-6DCEBA1BB729}"/>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34;p57">
                <a:extLst>
                  <a:ext uri="{FF2B5EF4-FFF2-40B4-BE49-F238E27FC236}">
                    <a16:creationId xmlns:a16="http://schemas.microsoft.com/office/drawing/2014/main" id="{8949FA19-4259-A597-7715-19E347727195}"/>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35;p57">
                <a:extLst>
                  <a:ext uri="{FF2B5EF4-FFF2-40B4-BE49-F238E27FC236}">
                    <a16:creationId xmlns:a16="http://schemas.microsoft.com/office/drawing/2014/main" id="{B4970E9B-DA98-B5B7-5737-375A39613C0F}"/>
                  </a:ext>
                </a:extLst>
              </p:cNvPr>
              <p:cNvSpPr/>
              <p:nvPr/>
            </p:nvSpPr>
            <p:spPr>
              <a:xfrm>
                <a:off x="4546896" y="1442009"/>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36;p57">
                <a:extLst>
                  <a:ext uri="{FF2B5EF4-FFF2-40B4-BE49-F238E27FC236}">
                    <a16:creationId xmlns:a16="http://schemas.microsoft.com/office/drawing/2014/main" id="{61D671F1-737D-09A8-8A43-DFCE78EBD6AF}"/>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37;p57">
                <a:extLst>
                  <a:ext uri="{FF2B5EF4-FFF2-40B4-BE49-F238E27FC236}">
                    <a16:creationId xmlns:a16="http://schemas.microsoft.com/office/drawing/2014/main" id="{687F38CC-F5DC-FAB9-DD38-DAABBB1E9C93}"/>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38;p57">
                <a:extLst>
                  <a:ext uri="{FF2B5EF4-FFF2-40B4-BE49-F238E27FC236}">
                    <a16:creationId xmlns:a16="http://schemas.microsoft.com/office/drawing/2014/main" id="{5F6BFC1F-F28C-B1E3-F035-B57D9C8E1315}"/>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39;p57">
                <a:extLst>
                  <a:ext uri="{FF2B5EF4-FFF2-40B4-BE49-F238E27FC236}">
                    <a16:creationId xmlns:a16="http://schemas.microsoft.com/office/drawing/2014/main" id="{922F9D7D-8964-10E2-92E5-CF454940F042}"/>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40;p57">
                <a:extLst>
                  <a:ext uri="{FF2B5EF4-FFF2-40B4-BE49-F238E27FC236}">
                    <a16:creationId xmlns:a16="http://schemas.microsoft.com/office/drawing/2014/main" id="{331B2CCC-DC44-8495-9615-BC0A491E0529}"/>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41;p57">
                <a:extLst>
                  <a:ext uri="{FF2B5EF4-FFF2-40B4-BE49-F238E27FC236}">
                    <a16:creationId xmlns:a16="http://schemas.microsoft.com/office/drawing/2014/main" id="{81FEFEFB-CD80-7319-A4B5-5465F70C4511}"/>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42;p57">
                <a:extLst>
                  <a:ext uri="{FF2B5EF4-FFF2-40B4-BE49-F238E27FC236}">
                    <a16:creationId xmlns:a16="http://schemas.microsoft.com/office/drawing/2014/main" id="{518D2933-4BA6-1C4A-3A3A-48DCECFBA06C}"/>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43;p57">
                <a:extLst>
                  <a:ext uri="{FF2B5EF4-FFF2-40B4-BE49-F238E27FC236}">
                    <a16:creationId xmlns:a16="http://schemas.microsoft.com/office/drawing/2014/main" id="{4DC93334-9161-FB19-BEA3-34789FC9FCBA}"/>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644;p57">
                <a:extLst>
                  <a:ext uri="{FF2B5EF4-FFF2-40B4-BE49-F238E27FC236}">
                    <a16:creationId xmlns:a16="http://schemas.microsoft.com/office/drawing/2014/main" id="{C43619C6-50B7-0BB3-B8A9-4F72CA740F3D}"/>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45;p57">
                <a:extLst>
                  <a:ext uri="{FF2B5EF4-FFF2-40B4-BE49-F238E27FC236}">
                    <a16:creationId xmlns:a16="http://schemas.microsoft.com/office/drawing/2014/main" id="{DE289A2D-575F-A818-9562-A4584163A249}"/>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46;p57">
                <a:extLst>
                  <a:ext uri="{FF2B5EF4-FFF2-40B4-BE49-F238E27FC236}">
                    <a16:creationId xmlns:a16="http://schemas.microsoft.com/office/drawing/2014/main" id="{43D4D719-4EA3-4F9C-E112-AD754BBA7F34}"/>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47;p57">
                <a:extLst>
                  <a:ext uri="{FF2B5EF4-FFF2-40B4-BE49-F238E27FC236}">
                    <a16:creationId xmlns:a16="http://schemas.microsoft.com/office/drawing/2014/main" id="{ECE60F05-8BAD-582C-0D97-F2A645DBC0F5}"/>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48;p57">
                <a:extLst>
                  <a:ext uri="{FF2B5EF4-FFF2-40B4-BE49-F238E27FC236}">
                    <a16:creationId xmlns:a16="http://schemas.microsoft.com/office/drawing/2014/main" id="{4473C54D-3159-1367-B464-425AD3D64A3F}"/>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49;p57">
                <a:extLst>
                  <a:ext uri="{FF2B5EF4-FFF2-40B4-BE49-F238E27FC236}">
                    <a16:creationId xmlns:a16="http://schemas.microsoft.com/office/drawing/2014/main" id="{5DF6EE97-3380-C8B2-FBD4-86C34AF4EF71}"/>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50;p57">
                <a:extLst>
                  <a:ext uri="{FF2B5EF4-FFF2-40B4-BE49-F238E27FC236}">
                    <a16:creationId xmlns:a16="http://schemas.microsoft.com/office/drawing/2014/main" id="{125E3510-25B9-65E3-6619-1B056B75E6DB}"/>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51;p57">
                <a:extLst>
                  <a:ext uri="{FF2B5EF4-FFF2-40B4-BE49-F238E27FC236}">
                    <a16:creationId xmlns:a16="http://schemas.microsoft.com/office/drawing/2014/main" id="{7D146965-07F4-C263-96E4-7F7246542AFC}"/>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52;p57">
                <a:extLst>
                  <a:ext uri="{FF2B5EF4-FFF2-40B4-BE49-F238E27FC236}">
                    <a16:creationId xmlns:a16="http://schemas.microsoft.com/office/drawing/2014/main" id="{664EBDCC-0E9F-8490-6257-0B03D20266B1}"/>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53;p57">
                <a:extLst>
                  <a:ext uri="{FF2B5EF4-FFF2-40B4-BE49-F238E27FC236}">
                    <a16:creationId xmlns:a16="http://schemas.microsoft.com/office/drawing/2014/main" id="{A36900DC-D38C-01B9-9104-D62AD24E94E0}"/>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54;p57">
                <a:extLst>
                  <a:ext uri="{FF2B5EF4-FFF2-40B4-BE49-F238E27FC236}">
                    <a16:creationId xmlns:a16="http://schemas.microsoft.com/office/drawing/2014/main" id="{69CEF023-8244-3FA4-E4EF-C7BC480ABF22}"/>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55;p57">
                <a:extLst>
                  <a:ext uri="{FF2B5EF4-FFF2-40B4-BE49-F238E27FC236}">
                    <a16:creationId xmlns:a16="http://schemas.microsoft.com/office/drawing/2014/main" id="{17022A0A-8070-B1E5-1746-5B39C3C87954}"/>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56;p57">
                <a:extLst>
                  <a:ext uri="{FF2B5EF4-FFF2-40B4-BE49-F238E27FC236}">
                    <a16:creationId xmlns:a16="http://schemas.microsoft.com/office/drawing/2014/main" id="{196AFAC6-A2A3-AFF4-3789-498F28CE9803}"/>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657;p57">
                <a:extLst>
                  <a:ext uri="{FF2B5EF4-FFF2-40B4-BE49-F238E27FC236}">
                    <a16:creationId xmlns:a16="http://schemas.microsoft.com/office/drawing/2014/main" id="{6D9C17B8-0C2C-F9E9-6B66-1BD9509CB46C}"/>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658;p57">
                <a:extLst>
                  <a:ext uri="{FF2B5EF4-FFF2-40B4-BE49-F238E27FC236}">
                    <a16:creationId xmlns:a16="http://schemas.microsoft.com/office/drawing/2014/main" id="{89E15DEE-3B44-F87E-DF1F-C8A3DAA69271}"/>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1659;p57">
              <a:extLst>
                <a:ext uri="{FF2B5EF4-FFF2-40B4-BE49-F238E27FC236}">
                  <a16:creationId xmlns:a16="http://schemas.microsoft.com/office/drawing/2014/main" id="{2C32CAAF-E4F7-C9F1-FC7D-D7328F4274B5}"/>
                </a:ext>
              </a:extLst>
            </p:cNvPr>
            <p:cNvGrpSpPr/>
            <p:nvPr/>
          </p:nvGrpSpPr>
          <p:grpSpPr>
            <a:xfrm flipH="1">
              <a:off x="706040" y="2032134"/>
              <a:ext cx="1068760" cy="1547196"/>
              <a:chOff x="-1602050" y="2114015"/>
              <a:chExt cx="1213397" cy="1756580"/>
            </a:xfrm>
          </p:grpSpPr>
          <p:sp>
            <p:nvSpPr>
              <p:cNvPr id="33" name="Google Shape;1660;p57">
                <a:extLst>
                  <a:ext uri="{FF2B5EF4-FFF2-40B4-BE49-F238E27FC236}">
                    <a16:creationId xmlns:a16="http://schemas.microsoft.com/office/drawing/2014/main" id="{9650172E-B0C6-6191-9381-E4275FB3472A}"/>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61;p57">
                <a:extLst>
                  <a:ext uri="{FF2B5EF4-FFF2-40B4-BE49-F238E27FC236}">
                    <a16:creationId xmlns:a16="http://schemas.microsoft.com/office/drawing/2014/main" id="{BC4C9F9C-8D39-C33D-0926-48100CB8311D}"/>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62;p57">
                <a:extLst>
                  <a:ext uri="{FF2B5EF4-FFF2-40B4-BE49-F238E27FC236}">
                    <a16:creationId xmlns:a16="http://schemas.microsoft.com/office/drawing/2014/main" id="{04051792-7EF8-0EED-C486-EC52A897703D}"/>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63;p57">
                <a:extLst>
                  <a:ext uri="{FF2B5EF4-FFF2-40B4-BE49-F238E27FC236}">
                    <a16:creationId xmlns:a16="http://schemas.microsoft.com/office/drawing/2014/main" id="{C4E41B25-44A1-001D-453D-0BACE41C717F}"/>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64;p57">
                <a:extLst>
                  <a:ext uri="{FF2B5EF4-FFF2-40B4-BE49-F238E27FC236}">
                    <a16:creationId xmlns:a16="http://schemas.microsoft.com/office/drawing/2014/main" id="{B2B79B1F-9E32-3991-23CE-EA5F9723D789}"/>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65;p57">
                <a:extLst>
                  <a:ext uri="{FF2B5EF4-FFF2-40B4-BE49-F238E27FC236}">
                    <a16:creationId xmlns:a16="http://schemas.microsoft.com/office/drawing/2014/main" id="{8FF9F184-2E3E-7392-CFCD-81103D3B90B6}"/>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1666;p57">
              <a:extLst>
                <a:ext uri="{FF2B5EF4-FFF2-40B4-BE49-F238E27FC236}">
                  <a16:creationId xmlns:a16="http://schemas.microsoft.com/office/drawing/2014/main" id="{F0E216B6-C082-E5AD-FDFC-D4EBA39B658A}"/>
                </a:ext>
              </a:extLst>
            </p:cNvPr>
            <p:cNvGrpSpPr/>
            <p:nvPr/>
          </p:nvGrpSpPr>
          <p:grpSpPr>
            <a:xfrm>
              <a:off x="2983957" y="1809058"/>
              <a:ext cx="589240" cy="1525612"/>
              <a:chOff x="1236331" y="557100"/>
              <a:chExt cx="668982" cy="1732076"/>
            </a:xfrm>
          </p:grpSpPr>
          <p:sp>
            <p:nvSpPr>
              <p:cNvPr id="25" name="Google Shape;1667;p57">
                <a:extLst>
                  <a:ext uri="{FF2B5EF4-FFF2-40B4-BE49-F238E27FC236}">
                    <a16:creationId xmlns:a16="http://schemas.microsoft.com/office/drawing/2014/main" id="{53DC3575-EA55-0BC1-4908-292E78F7AF7F}"/>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68;p57">
                <a:extLst>
                  <a:ext uri="{FF2B5EF4-FFF2-40B4-BE49-F238E27FC236}">
                    <a16:creationId xmlns:a16="http://schemas.microsoft.com/office/drawing/2014/main" id="{81ACF8FF-FD56-1739-6DB1-FF8484280A3F}"/>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69;p57">
                <a:extLst>
                  <a:ext uri="{FF2B5EF4-FFF2-40B4-BE49-F238E27FC236}">
                    <a16:creationId xmlns:a16="http://schemas.microsoft.com/office/drawing/2014/main" id="{8B892D1B-468A-4CDE-3B24-14E88E481815}"/>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70;p57">
                <a:extLst>
                  <a:ext uri="{FF2B5EF4-FFF2-40B4-BE49-F238E27FC236}">
                    <a16:creationId xmlns:a16="http://schemas.microsoft.com/office/drawing/2014/main" id="{FB08CF2E-093C-EB4F-3389-3282A95BF521}"/>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71;p57">
                <a:extLst>
                  <a:ext uri="{FF2B5EF4-FFF2-40B4-BE49-F238E27FC236}">
                    <a16:creationId xmlns:a16="http://schemas.microsoft.com/office/drawing/2014/main" id="{FCFC73E9-F056-5AAD-C48F-A9ACCF2E1B96}"/>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72;p57">
                <a:extLst>
                  <a:ext uri="{FF2B5EF4-FFF2-40B4-BE49-F238E27FC236}">
                    <a16:creationId xmlns:a16="http://schemas.microsoft.com/office/drawing/2014/main" id="{12490995-CA0D-E0CA-20AA-99B5F539CE5A}"/>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73;p57">
                <a:extLst>
                  <a:ext uri="{FF2B5EF4-FFF2-40B4-BE49-F238E27FC236}">
                    <a16:creationId xmlns:a16="http://schemas.microsoft.com/office/drawing/2014/main" id="{E28AC119-318D-D668-C38B-23B7779CD5DE}"/>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74;p57">
                <a:extLst>
                  <a:ext uri="{FF2B5EF4-FFF2-40B4-BE49-F238E27FC236}">
                    <a16:creationId xmlns:a16="http://schemas.microsoft.com/office/drawing/2014/main" id="{D0A7B563-FC1F-3E1D-9E54-422E8367C576}"/>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675;p57">
              <a:extLst>
                <a:ext uri="{FF2B5EF4-FFF2-40B4-BE49-F238E27FC236}">
                  <a16:creationId xmlns:a16="http://schemas.microsoft.com/office/drawing/2014/main" id="{F8951249-67BA-2D9E-F6C9-387665AEA2C0}"/>
                </a:ext>
              </a:extLst>
            </p:cNvPr>
            <p:cNvGrpSpPr/>
            <p:nvPr/>
          </p:nvGrpSpPr>
          <p:grpSpPr>
            <a:xfrm flipH="1">
              <a:off x="1237981" y="3753166"/>
              <a:ext cx="953591" cy="334099"/>
              <a:chOff x="2271950" y="2722775"/>
              <a:chExt cx="575875" cy="201775"/>
            </a:xfrm>
          </p:grpSpPr>
          <p:sp>
            <p:nvSpPr>
              <p:cNvPr id="20" name="Google Shape;1676;p57">
                <a:extLst>
                  <a:ext uri="{FF2B5EF4-FFF2-40B4-BE49-F238E27FC236}">
                    <a16:creationId xmlns:a16="http://schemas.microsoft.com/office/drawing/2014/main" id="{0EF70137-9940-26B8-3274-CE99936127B5}"/>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77;p57">
                <a:extLst>
                  <a:ext uri="{FF2B5EF4-FFF2-40B4-BE49-F238E27FC236}">
                    <a16:creationId xmlns:a16="http://schemas.microsoft.com/office/drawing/2014/main" id="{A05F9A80-A5CE-CD03-7AC0-36E226460999}"/>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78;p57">
                <a:extLst>
                  <a:ext uri="{FF2B5EF4-FFF2-40B4-BE49-F238E27FC236}">
                    <a16:creationId xmlns:a16="http://schemas.microsoft.com/office/drawing/2014/main" id="{65925148-7967-8982-5191-648D1200206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79;p57">
                <a:extLst>
                  <a:ext uri="{FF2B5EF4-FFF2-40B4-BE49-F238E27FC236}">
                    <a16:creationId xmlns:a16="http://schemas.microsoft.com/office/drawing/2014/main" id="{B1D9CA3D-1D7D-2DCA-979E-6F9D469ACC4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80;p57">
                <a:extLst>
                  <a:ext uri="{FF2B5EF4-FFF2-40B4-BE49-F238E27FC236}">
                    <a16:creationId xmlns:a16="http://schemas.microsoft.com/office/drawing/2014/main" id="{A92BD6E4-1B62-647A-4F6A-265FCB22C39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1681;p57">
              <a:extLst>
                <a:ext uri="{FF2B5EF4-FFF2-40B4-BE49-F238E27FC236}">
                  <a16:creationId xmlns:a16="http://schemas.microsoft.com/office/drawing/2014/main" id="{A0DEA2E0-7DC1-7135-3A79-5B28E7A3F09A}"/>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683;p57">
              <a:extLst>
                <a:ext uri="{FF2B5EF4-FFF2-40B4-BE49-F238E27FC236}">
                  <a16:creationId xmlns:a16="http://schemas.microsoft.com/office/drawing/2014/main" id="{DAD9C79D-57C1-9C4F-6E9A-F4B4C7D483A5}"/>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84;p57">
              <a:extLst>
                <a:ext uri="{FF2B5EF4-FFF2-40B4-BE49-F238E27FC236}">
                  <a16:creationId xmlns:a16="http://schemas.microsoft.com/office/drawing/2014/main" id="{92D20FC1-6000-6FC9-6512-E823A1A55B7F}"/>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5;p57">
              <a:extLst>
                <a:ext uri="{FF2B5EF4-FFF2-40B4-BE49-F238E27FC236}">
                  <a16:creationId xmlns:a16="http://schemas.microsoft.com/office/drawing/2014/main" id="{71E4C3D9-6F70-207C-0E9F-F7F48EC09B47}"/>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686;p57">
              <a:extLst>
                <a:ext uri="{FF2B5EF4-FFF2-40B4-BE49-F238E27FC236}">
                  <a16:creationId xmlns:a16="http://schemas.microsoft.com/office/drawing/2014/main" id="{B159103F-D7EA-6256-538E-DFAFB034F620}"/>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87;p57">
              <a:extLst>
                <a:ext uri="{FF2B5EF4-FFF2-40B4-BE49-F238E27FC236}">
                  <a16:creationId xmlns:a16="http://schemas.microsoft.com/office/drawing/2014/main" id="{166821E1-B1EA-705A-39B8-4ED5203436F7}"/>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88;p57">
              <a:extLst>
                <a:ext uri="{FF2B5EF4-FFF2-40B4-BE49-F238E27FC236}">
                  <a16:creationId xmlns:a16="http://schemas.microsoft.com/office/drawing/2014/main" id="{4356DFAA-BDFB-E399-872F-1CF251D243DE}"/>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89;p57">
              <a:extLst>
                <a:ext uri="{FF2B5EF4-FFF2-40B4-BE49-F238E27FC236}">
                  <a16:creationId xmlns:a16="http://schemas.microsoft.com/office/drawing/2014/main" id="{F05801DB-E4FA-A2DE-B08C-CE87D1CF98CA}"/>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90;p57">
              <a:extLst>
                <a:ext uri="{FF2B5EF4-FFF2-40B4-BE49-F238E27FC236}">
                  <a16:creationId xmlns:a16="http://schemas.microsoft.com/office/drawing/2014/main" id="{B49204C9-7DA6-6C40-294D-A3D67DC313CE}"/>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91;p57">
              <a:extLst>
                <a:ext uri="{FF2B5EF4-FFF2-40B4-BE49-F238E27FC236}">
                  <a16:creationId xmlns:a16="http://schemas.microsoft.com/office/drawing/2014/main" id="{FFECEA9F-550F-8991-4B8B-7EB6CDACAFD2}"/>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2114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7"/>
          <p:cNvSpPr txBox="1">
            <a:spLocks noGrp="1"/>
          </p:cNvSpPr>
          <p:nvPr>
            <p:ph type="title"/>
          </p:nvPr>
        </p:nvSpPr>
        <p:spPr>
          <a:xfrm>
            <a:off x="1932324" y="1991913"/>
            <a:ext cx="545035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i="1" dirty="0">
                <a:latin typeface="Century Schoolbook" panose="02040604050505020304" pitchFamily="18" charset="0"/>
              </a:rPr>
              <a:t> Bubble </a:t>
            </a:r>
            <a:br>
              <a:rPr lang="en-US" sz="6600" i="1" dirty="0">
                <a:latin typeface="Century Schoolbook" panose="02040604050505020304" pitchFamily="18" charset="0"/>
              </a:rPr>
            </a:br>
            <a:r>
              <a:rPr lang="en-US" sz="6600" i="1" dirty="0">
                <a:latin typeface="Century Schoolbook" panose="02040604050505020304" pitchFamily="18" charset="0"/>
              </a:rPr>
              <a:t>Sort</a:t>
            </a:r>
            <a:endParaRPr sz="6600" i="1" dirty="0">
              <a:latin typeface="Century Schoolbook" panose="02040604050505020304" pitchFamily="18" charset="0"/>
            </a:endParaRPr>
          </a:p>
        </p:txBody>
      </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645;p40">
            <a:extLst>
              <a:ext uri="{FF2B5EF4-FFF2-40B4-BE49-F238E27FC236}">
                <a16:creationId xmlns:a16="http://schemas.microsoft.com/office/drawing/2014/main" id="{5E88FB4C-D2DB-2AEA-9D23-2D79733C8244}"/>
              </a:ext>
            </a:extLst>
          </p:cNvPr>
          <p:cNvSpPr/>
          <p:nvPr/>
        </p:nvSpPr>
        <p:spPr>
          <a:xfrm>
            <a:off x="1941987" y="1528923"/>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bg1">
                    <a:lumMod val="50000"/>
                  </a:schemeClr>
                </a:solidFill>
                <a:latin typeface="Century Schoolbook" panose="02040604050505020304" pitchFamily="18" charset="0"/>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pic>
        <p:nvPicPr>
          <p:cNvPr id="9" name="Picture 8">
            <a:extLst>
              <a:ext uri="{FF2B5EF4-FFF2-40B4-BE49-F238E27FC236}">
                <a16:creationId xmlns:a16="http://schemas.microsoft.com/office/drawing/2014/main" id="{03E39E90-DD15-A713-CB7D-AA4FA318DF70}"/>
              </a:ext>
            </a:extLst>
          </p:cNvPr>
          <p:cNvPicPr>
            <a:picLocks noChangeAspect="1"/>
          </p:cNvPicPr>
          <p:nvPr/>
        </p:nvPicPr>
        <p:blipFill>
          <a:blip r:embed="rId3"/>
          <a:stretch>
            <a:fillRect/>
          </a:stretch>
        </p:blipFill>
        <p:spPr>
          <a:xfrm>
            <a:off x="0" y="0"/>
            <a:ext cx="9144000" cy="5143500"/>
          </a:xfrm>
          <a:prstGeom prst="rect">
            <a:avLst/>
          </a:prstGeom>
        </p:spPr>
      </p:pic>
      <p:sp>
        <p:nvSpPr>
          <p:cNvPr id="11" name="Rectangle: Rounded Corners 10">
            <a:extLst>
              <a:ext uri="{FF2B5EF4-FFF2-40B4-BE49-F238E27FC236}">
                <a16:creationId xmlns:a16="http://schemas.microsoft.com/office/drawing/2014/main" id="{68F622D8-24D7-1076-13C9-77CCEC108343}"/>
              </a:ext>
            </a:extLst>
          </p:cNvPr>
          <p:cNvSpPr/>
          <p:nvPr/>
        </p:nvSpPr>
        <p:spPr>
          <a:xfrm>
            <a:off x="0" y="584906"/>
            <a:ext cx="9144000" cy="2009422"/>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i="1" dirty="0">
                <a:latin typeface="Calibri Light" panose="020F0302020204030204" pitchFamily="34" charset="0"/>
                <a:cs typeface="Calibri Light" panose="020F0302020204030204" pitchFamily="34" charset="0"/>
              </a:rPr>
              <a:t>Thanks for attention!</a:t>
            </a:r>
            <a:endParaRPr lang="ru-RU" sz="5400" b="1" i="1" dirty="0">
              <a:latin typeface="Calibri Light" panose="020F0302020204030204" pitchFamily="34" charset="0"/>
              <a:cs typeface="Calibri Light" panose="020F0302020204030204" pitchFamily="34" charset="0"/>
            </a:endParaRPr>
          </a:p>
        </p:txBody>
      </p:sp>
      <p:sp>
        <p:nvSpPr>
          <p:cNvPr id="12" name="Arrow: Pentagon 11">
            <a:extLst>
              <a:ext uri="{FF2B5EF4-FFF2-40B4-BE49-F238E27FC236}">
                <a16:creationId xmlns:a16="http://schemas.microsoft.com/office/drawing/2014/main" id="{C03BFE0A-2486-45C9-6E3C-0BEEBCFFBD61}"/>
              </a:ext>
            </a:extLst>
          </p:cNvPr>
          <p:cNvSpPr/>
          <p:nvPr/>
        </p:nvSpPr>
        <p:spPr>
          <a:xfrm>
            <a:off x="0" y="3070578"/>
            <a:ext cx="5147733" cy="1670755"/>
          </a:xfrm>
          <a:prstGeom prst="homePlate">
            <a:avLst/>
          </a:prstGeom>
          <a:solidFill>
            <a:srgbClr val="002060">
              <a:alpha val="9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en-US" sz="1800" b="1" i="1" dirty="0">
                <a:latin typeface="Calibri Light" panose="020F0302020204030204" pitchFamily="34" charset="0"/>
                <a:cs typeface="Calibri Light" panose="020F0302020204030204" pitchFamily="34" charset="0"/>
              </a:rPr>
              <a:t>Made by: TEAM-1</a:t>
            </a:r>
          </a:p>
          <a:p>
            <a:pPr marL="342900" indent="-342900" algn="ctr">
              <a:buFont typeface="Wingdings" panose="05000000000000000000" pitchFamily="2" charset="2"/>
              <a:buChar char="Ø"/>
            </a:pPr>
            <a:r>
              <a:rPr lang="en-US" sz="1800" b="1" i="1" dirty="0" err="1">
                <a:latin typeface="Calibri Light" panose="020F0302020204030204" pitchFamily="34" charset="0"/>
                <a:cs typeface="Calibri Light" panose="020F0302020204030204" pitchFamily="34" charset="0"/>
              </a:rPr>
              <a:t>Racabov</a:t>
            </a:r>
            <a:r>
              <a:rPr lang="en-US" sz="1800" b="1" i="1" dirty="0">
                <a:latin typeface="Calibri Light" panose="020F0302020204030204" pitchFamily="34" charset="0"/>
                <a:cs typeface="Calibri Light" panose="020F0302020204030204" pitchFamily="34" charset="0"/>
              </a:rPr>
              <a:t> </a:t>
            </a:r>
            <a:r>
              <a:rPr lang="en-US" sz="1800" b="1" i="1" dirty="0" err="1">
                <a:latin typeface="Calibri Light" panose="020F0302020204030204" pitchFamily="34" charset="0"/>
                <a:cs typeface="Calibri Light" panose="020F0302020204030204" pitchFamily="34" charset="0"/>
              </a:rPr>
              <a:t>Ilkin</a:t>
            </a:r>
            <a:endParaRPr lang="en-US" sz="1800" b="1" i="1" dirty="0">
              <a:latin typeface="Calibri Light" panose="020F0302020204030204" pitchFamily="34" charset="0"/>
              <a:cs typeface="Calibri Light" panose="020F0302020204030204" pitchFamily="34" charset="0"/>
            </a:endParaRPr>
          </a:p>
          <a:p>
            <a:pPr marL="342900" indent="-342900" algn="ctr">
              <a:buFont typeface="Wingdings" panose="05000000000000000000" pitchFamily="2" charset="2"/>
              <a:buChar char="Ø"/>
            </a:pPr>
            <a:r>
              <a:rPr lang="en-US" sz="1800" b="1" i="1" dirty="0">
                <a:latin typeface="Calibri Light" panose="020F0302020204030204" pitchFamily="34" charset="0"/>
                <a:cs typeface="Calibri Light" panose="020F0302020204030204" pitchFamily="34" charset="0"/>
              </a:rPr>
              <a:t> Heybatova Maleyka</a:t>
            </a:r>
          </a:p>
          <a:p>
            <a:pPr marL="342900" indent="-342900" algn="ctr">
              <a:buFont typeface="Wingdings" panose="05000000000000000000" pitchFamily="2" charset="2"/>
              <a:buChar char="Ø"/>
            </a:pPr>
            <a:r>
              <a:rPr lang="en-US" sz="1800" b="1" i="1" dirty="0" err="1">
                <a:latin typeface="Calibri Light" panose="020F0302020204030204" pitchFamily="34" charset="0"/>
                <a:cs typeface="Calibri Light" panose="020F0302020204030204" pitchFamily="34" charset="0"/>
              </a:rPr>
              <a:t>Huseynli</a:t>
            </a:r>
            <a:r>
              <a:rPr lang="en-US" sz="1800" b="1" i="1" dirty="0">
                <a:latin typeface="Calibri Light" panose="020F0302020204030204" pitchFamily="34" charset="0"/>
                <a:cs typeface="Calibri Light" panose="020F0302020204030204" pitchFamily="34" charset="0"/>
              </a:rPr>
              <a:t> Tunay</a:t>
            </a:r>
          </a:p>
          <a:p>
            <a:pPr marL="342900" indent="-342900" algn="ctr">
              <a:buFont typeface="Wingdings" panose="05000000000000000000" pitchFamily="2" charset="2"/>
              <a:buChar char="Ø"/>
            </a:pPr>
            <a:r>
              <a:rPr lang="en-US" sz="1800" b="1" i="1" dirty="0" err="1">
                <a:latin typeface="Calibri Light" panose="020F0302020204030204" pitchFamily="34" charset="0"/>
                <a:cs typeface="Calibri Light" panose="020F0302020204030204" pitchFamily="34" charset="0"/>
              </a:rPr>
              <a:t>Aghayev</a:t>
            </a:r>
            <a:r>
              <a:rPr lang="en-US" sz="1800" b="1" i="1" dirty="0">
                <a:latin typeface="Calibri Light" panose="020F0302020204030204" pitchFamily="34" charset="0"/>
                <a:cs typeface="Calibri Light" panose="020F0302020204030204" pitchFamily="34" charset="0"/>
              </a:rPr>
              <a:t> </a:t>
            </a:r>
            <a:r>
              <a:rPr lang="en-US" sz="1800" b="1" i="1" dirty="0" err="1">
                <a:latin typeface="Calibri Light" panose="020F0302020204030204" pitchFamily="34" charset="0"/>
                <a:cs typeface="Calibri Light" panose="020F0302020204030204" pitchFamily="34" charset="0"/>
              </a:rPr>
              <a:t>Ceyhun</a:t>
            </a:r>
            <a:endParaRPr lang="ru-RU" sz="1800" b="1" i="1" dirty="0">
              <a:latin typeface="Calibri Light" panose="020F0302020204030204" pitchFamily="34" charset="0"/>
              <a:cs typeface="Calibri Light" panose="020F03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549377" y="597217"/>
            <a:ext cx="6878711" cy="76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latin typeface="Century Schoolbook" panose="02040604050505020304" pitchFamily="18" charset="0"/>
              </a:rPr>
              <a:t>The main ideas</a:t>
            </a:r>
            <a:endParaRPr b="1" i="1" dirty="0">
              <a:latin typeface="Century Schoolbook" panose="02040604050505020304" pitchFamily="18" charset="0"/>
            </a:endParaRPr>
          </a:p>
        </p:txBody>
      </p:sp>
      <p:sp>
        <p:nvSpPr>
          <p:cNvPr id="556" name="Google Shape;556;p39"/>
          <p:cNvSpPr txBox="1">
            <a:spLocks noGrp="1"/>
          </p:cNvSpPr>
          <p:nvPr>
            <p:ph type="subTitle" idx="1"/>
          </p:nvPr>
        </p:nvSpPr>
        <p:spPr>
          <a:xfrm>
            <a:off x="830273" y="1489349"/>
            <a:ext cx="7715475" cy="14244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bubble sort algorithm repeatedly proceeds through the list, comparing pairs of adjacent items and exchanging their positions if they are in the wrong order. The algorithm passes through the list in that way until the entire list has been sorted</a:t>
            </a:r>
            <a:endParaRPr lang="ru-RU"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kern="100" spc="1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Bubble Sort</a:t>
            </a:r>
            <a:r>
              <a:rPr lang="en-US" sz="1800" b="1" kern="1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is the simplest </a:t>
            </a:r>
            <a:r>
              <a:rPr lang="en-US" sz="1800" b="1" u="sng" kern="1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sorting algorithm</a:t>
            </a:r>
            <a:r>
              <a:rPr lang="en-US" sz="1800" b="1" kern="1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that works by repeatedly swapping the adjacent elements if they are in the wrong order. This algorithm is not suitable for large data sets as its average and worst-case time complexity is quite high</a:t>
            </a:r>
            <a:r>
              <a:rPr lang="en-US" sz="1800" kern="100" spc="1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r" rtl="0">
              <a:spcBef>
                <a:spcPts val="0"/>
              </a:spcBef>
              <a:spcAft>
                <a:spcPts val="0"/>
              </a:spcAft>
              <a:buNone/>
            </a:pPr>
            <a:endParaRPr dirty="0"/>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39">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Subtitle 4">
            <a:extLst>
              <a:ext uri="{FF2B5EF4-FFF2-40B4-BE49-F238E27FC236}">
                <a16:creationId xmlns:a16="http://schemas.microsoft.com/office/drawing/2014/main" id="{0FDC6D9C-AC1E-EA41-1322-55598909868C}"/>
              </a:ext>
            </a:extLst>
          </p:cNvPr>
          <p:cNvSpPr>
            <a:spLocks noGrp="1"/>
          </p:cNvSpPr>
          <p:nvPr>
            <p:ph type="subTitle" idx="1"/>
          </p:nvPr>
        </p:nvSpPr>
        <p:spPr/>
        <p:txBody>
          <a:bodyPr/>
          <a:lstStyle/>
          <a:p>
            <a:endParaRPr lang="ru-RU"/>
          </a:p>
        </p:txBody>
      </p:sp>
      <p:sp>
        <p:nvSpPr>
          <p:cNvPr id="7" name="Title 6">
            <a:extLst>
              <a:ext uri="{FF2B5EF4-FFF2-40B4-BE49-F238E27FC236}">
                <a16:creationId xmlns:a16="http://schemas.microsoft.com/office/drawing/2014/main" id="{F673B7C4-07A1-14D6-44B0-B5A48B980FEB}"/>
              </a:ext>
            </a:extLst>
          </p:cNvPr>
          <p:cNvSpPr>
            <a:spLocks noGrp="1"/>
          </p:cNvSpPr>
          <p:nvPr>
            <p:ph type="title" idx="2"/>
          </p:nvPr>
        </p:nvSpPr>
        <p:spPr/>
        <p:txBody>
          <a:bodyPr/>
          <a:lstStyle/>
          <a:p>
            <a:endParaRPr lang="ru-RU"/>
          </a:p>
        </p:txBody>
      </p:sp>
      <p:sp>
        <p:nvSpPr>
          <p:cNvPr id="9" name="Subtitle 8">
            <a:extLst>
              <a:ext uri="{FF2B5EF4-FFF2-40B4-BE49-F238E27FC236}">
                <a16:creationId xmlns:a16="http://schemas.microsoft.com/office/drawing/2014/main" id="{F5141BF3-DDC8-E20A-F2F3-FC9EB68B3F65}"/>
              </a:ext>
            </a:extLst>
          </p:cNvPr>
          <p:cNvSpPr>
            <a:spLocks noGrp="1"/>
          </p:cNvSpPr>
          <p:nvPr>
            <p:ph type="subTitle" idx="3"/>
          </p:nvPr>
        </p:nvSpPr>
        <p:spPr/>
        <p:txBody>
          <a:bodyPr/>
          <a:lstStyle/>
          <a:p>
            <a:endParaRPr lang="ru-RU"/>
          </a:p>
        </p:txBody>
      </p:sp>
      <p:pic>
        <p:nvPicPr>
          <p:cNvPr id="13" name="Picture 12">
            <a:extLst>
              <a:ext uri="{FF2B5EF4-FFF2-40B4-BE49-F238E27FC236}">
                <a16:creationId xmlns:a16="http://schemas.microsoft.com/office/drawing/2014/main" id="{D97531D3-92B3-C926-D3FB-E31536909F17}"/>
              </a:ext>
            </a:extLst>
          </p:cNvPr>
          <p:cNvPicPr>
            <a:picLocks noChangeAspect="1"/>
          </p:cNvPicPr>
          <p:nvPr/>
        </p:nvPicPr>
        <p:blipFill>
          <a:blip r:embed="rId3"/>
          <a:stretch>
            <a:fillRect/>
          </a:stretch>
        </p:blipFill>
        <p:spPr>
          <a:xfrm>
            <a:off x="553044" y="575733"/>
            <a:ext cx="8037911" cy="4299546"/>
          </a:xfrm>
          <a:prstGeom prst="rect">
            <a:avLst/>
          </a:prstGeom>
          <a:ln>
            <a:noFill/>
          </a:ln>
          <a:effectLst>
            <a:softEdge rad="112500"/>
          </a:effectLst>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11" name="Subtitle 10">
            <a:extLst>
              <a:ext uri="{FF2B5EF4-FFF2-40B4-BE49-F238E27FC236}">
                <a16:creationId xmlns:a16="http://schemas.microsoft.com/office/drawing/2014/main" id="{239D8E33-D3DD-1F91-2674-638FC11AC402}"/>
              </a:ext>
            </a:extLst>
          </p:cNvPr>
          <p:cNvSpPr>
            <a:spLocks noGrp="1"/>
          </p:cNvSpPr>
          <p:nvPr>
            <p:ph type="subTitle" idx="3"/>
          </p:nvPr>
        </p:nvSpPr>
        <p:spPr>
          <a:xfrm>
            <a:off x="602281" y="169415"/>
            <a:ext cx="7380361" cy="605700"/>
          </a:xfrm>
        </p:spPr>
        <p:txBody>
          <a:bodyPr/>
          <a:lstStyle/>
          <a:p>
            <a:pPr marL="0" marR="0" fontAlgn="base">
              <a:lnSpc>
                <a:spcPct val="107000"/>
              </a:lnSpc>
              <a:spcBef>
                <a:spcPts val="0"/>
              </a:spcBef>
              <a:spcAft>
                <a:spcPts val="0"/>
              </a:spcAft>
            </a:pPr>
            <a:r>
              <a:rPr lang="en-US" sz="1800" b="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Bubble Sort Algorithm</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sz="1800" i="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 this algorithm, </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i="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traverse from left and compare adjacent elements and the higher one is placed at right side. </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i="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 this way, the largest element is moved to the rightmost end at first. </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SzPts val="1000"/>
              <a:buFont typeface="Symbol" panose="05050102010706020507" pitchFamily="18" charset="2"/>
              <a:buChar char=""/>
              <a:tabLst>
                <a:tab pos="457200" algn="l"/>
              </a:tabLst>
            </a:pPr>
            <a:r>
              <a:rPr lang="en-US" sz="1800" i="1" kern="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This process is then continued to find the second largest and place it and so on until the data is sorted.</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29" name="Picture 28">
            <a:extLst>
              <a:ext uri="{FF2B5EF4-FFF2-40B4-BE49-F238E27FC236}">
                <a16:creationId xmlns:a16="http://schemas.microsoft.com/office/drawing/2014/main" id="{867EEAE9-A213-BA11-CC11-4F1114C7EDE5}"/>
              </a:ext>
            </a:extLst>
          </p:cNvPr>
          <p:cNvPicPr>
            <a:picLocks noChangeAspect="1"/>
          </p:cNvPicPr>
          <p:nvPr/>
        </p:nvPicPr>
        <p:blipFill>
          <a:blip r:embed="rId3"/>
          <a:stretch>
            <a:fillRect/>
          </a:stretch>
        </p:blipFill>
        <p:spPr>
          <a:xfrm>
            <a:off x="1250322" y="2332892"/>
            <a:ext cx="6084277" cy="2641193"/>
          </a:xfrm>
          <a:prstGeom prst="rect">
            <a:avLst/>
          </a:prstGeom>
          <a:ln>
            <a:noFill/>
          </a:ln>
          <a:effectLst>
            <a:softEdge rad="112500"/>
          </a:effec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Diagonal Corners Rounded 3">
            <a:extLst>
              <a:ext uri="{FF2B5EF4-FFF2-40B4-BE49-F238E27FC236}">
                <a16:creationId xmlns:a16="http://schemas.microsoft.com/office/drawing/2014/main" id="{2F62FD47-E2D2-3C0B-CFDE-840D85F01E40}"/>
              </a:ext>
            </a:extLst>
          </p:cNvPr>
          <p:cNvSpPr/>
          <p:nvPr/>
        </p:nvSpPr>
        <p:spPr>
          <a:xfrm>
            <a:off x="105508" y="1066800"/>
            <a:ext cx="9038492" cy="2790092"/>
          </a:xfrm>
          <a:prstGeom prst="round2DiagRect">
            <a:avLst/>
          </a:prstGeom>
          <a:solidFill>
            <a:srgbClr val="7030A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ts val="2700"/>
              </a:lnSpc>
              <a:spcBef>
                <a:spcPts val="0"/>
              </a:spcBef>
              <a:spcAft>
                <a:spcPts val="900"/>
              </a:spcAft>
            </a:pPr>
            <a:r>
              <a:rPr lang="en-US" sz="1800" b="1"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Working of Bubble Sort</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2250"/>
              </a:lnSpc>
              <a:spcBef>
                <a:spcPts val="0"/>
              </a:spcBef>
              <a:spcAft>
                <a:spcPts val="0"/>
              </a:spcAft>
            </a:pP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Suppose we are trying to sort the elements in </a:t>
            </a:r>
            <a:r>
              <a:rPr lang="en-US" sz="1800" b="1"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ascending order</a:t>
            </a: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2250"/>
              </a:lnSpc>
              <a:spcBef>
                <a:spcPts val="0"/>
              </a:spcBef>
              <a:spcAft>
                <a:spcPts val="0"/>
              </a:spcAft>
            </a:pPr>
            <a:r>
              <a:rPr lang="en-US" sz="1800" b="1"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 First Iteration (Compare and Swap)</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2250"/>
              </a:lnSpc>
              <a:spcBef>
                <a:spcPts val="0"/>
              </a:spcBef>
              <a:spcAft>
                <a:spcPts val="900"/>
              </a:spcAft>
              <a:buFont typeface="+mj-lt"/>
              <a:buAutoNum type="arabicPeriod"/>
              <a:tabLst>
                <a:tab pos="457200" algn="l"/>
              </a:tabLst>
            </a:pP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Starting from the first index, compare the first and the second elements.</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2250"/>
              </a:lnSpc>
              <a:spcBef>
                <a:spcPts val="0"/>
              </a:spcBef>
              <a:spcAft>
                <a:spcPts val="900"/>
              </a:spcAft>
              <a:buFont typeface="+mj-lt"/>
              <a:buAutoNum type="arabicPeriod"/>
              <a:tabLst>
                <a:tab pos="457200" algn="l"/>
              </a:tabLst>
            </a:pP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If the first element is greater than the second element, they are swapped.</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2250"/>
              </a:lnSpc>
              <a:spcBef>
                <a:spcPts val="0"/>
              </a:spcBef>
              <a:spcAft>
                <a:spcPts val="900"/>
              </a:spcAft>
              <a:buFont typeface="+mj-lt"/>
              <a:buAutoNum type="arabicPeriod"/>
              <a:tabLst>
                <a:tab pos="457200" algn="l"/>
              </a:tabLst>
            </a:pP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Now, compare the second and the third elements. Swap them if they are not in order.</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The above process goes on until the last element.</a:t>
            </a:r>
            <a:endParaRPr lang="ru-RU"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1623;p57">
            <a:extLst>
              <a:ext uri="{FF2B5EF4-FFF2-40B4-BE49-F238E27FC236}">
                <a16:creationId xmlns:a16="http://schemas.microsoft.com/office/drawing/2014/main" id="{887FA4D9-271C-1538-3B91-041C73E021D2}"/>
              </a:ext>
            </a:extLst>
          </p:cNvPr>
          <p:cNvGrpSpPr/>
          <p:nvPr/>
        </p:nvGrpSpPr>
        <p:grpSpPr>
          <a:xfrm>
            <a:off x="6662664" y="270934"/>
            <a:ext cx="2210402" cy="1930400"/>
            <a:chOff x="706040" y="883365"/>
            <a:chExt cx="3660264" cy="3454307"/>
          </a:xfrm>
        </p:grpSpPr>
        <p:sp>
          <p:nvSpPr>
            <p:cNvPr id="6" name="Google Shape;1624;p57">
              <a:extLst>
                <a:ext uri="{FF2B5EF4-FFF2-40B4-BE49-F238E27FC236}">
                  <a16:creationId xmlns:a16="http://schemas.microsoft.com/office/drawing/2014/main" id="{124EF6E9-9B3B-1351-D848-F9499B6417A7}"/>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625;p57">
              <a:extLst>
                <a:ext uri="{FF2B5EF4-FFF2-40B4-BE49-F238E27FC236}">
                  <a16:creationId xmlns:a16="http://schemas.microsoft.com/office/drawing/2014/main" id="{7ED23BD2-B309-DB12-44EC-AE6A11EBB211}"/>
                </a:ext>
              </a:extLst>
            </p:cNvPr>
            <p:cNvGrpSpPr/>
            <p:nvPr/>
          </p:nvGrpSpPr>
          <p:grpSpPr>
            <a:xfrm flipH="1">
              <a:off x="3131991" y="2597216"/>
              <a:ext cx="858975" cy="300968"/>
              <a:chOff x="2271950" y="2722775"/>
              <a:chExt cx="575875" cy="201775"/>
            </a:xfrm>
          </p:grpSpPr>
          <p:sp>
            <p:nvSpPr>
              <p:cNvPr id="773" name="Google Shape;1626;p57">
                <a:extLst>
                  <a:ext uri="{FF2B5EF4-FFF2-40B4-BE49-F238E27FC236}">
                    <a16:creationId xmlns:a16="http://schemas.microsoft.com/office/drawing/2014/main" id="{9F6916BD-8B8D-04AD-FA92-B2CFB39997CD}"/>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1627;p57">
                <a:extLst>
                  <a:ext uri="{FF2B5EF4-FFF2-40B4-BE49-F238E27FC236}">
                    <a16:creationId xmlns:a16="http://schemas.microsoft.com/office/drawing/2014/main" id="{2E08B356-A4BF-7FA5-55B6-D6FCB8B211FE}"/>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1628;p57">
                <a:extLst>
                  <a:ext uri="{FF2B5EF4-FFF2-40B4-BE49-F238E27FC236}">
                    <a16:creationId xmlns:a16="http://schemas.microsoft.com/office/drawing/2014/main" id="{90761520-9439-63B9-8428-D208A2650396}"/>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1629;p57">
                <a:extLst>
                  <a:ext uri="{FF2B5EF4-FFF2-40B4-BE49-F238E27FC236}">
                    <a16:creationId xmlns:a16="http://schemas.microsoft.com/office/drawing/2014/main" id="{1EC4ABE2-BEE3-391B-B092-A0A57C651F6E}"/>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1630;p57">
                <a:extLst>
                  <a:ext uri="{FF2B5EF4-FFF2-40B4-BE49-F238E27FC236}">
                    <a16:creationId xmlns:a16="http://schemas.microsoft.com/office/drawing/2014/main" id="{647EAF58-1891-E99E-0E3C-CE18136F57A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1631;p57">
              <a:extLst>
                <a:ext uri="{FF2B5EF4-FFF2-40B4-BE49-F238E27FC236}">
                  <a16:creationId xmlns:a16="http://schemas.microsoft.com/office/drawing/2014/main" id="{BEF124A0-2B0E-D675-B077-18CEF825EED5}"/>
                </a:ext>
              </a:extLst>
            </p:cNvPr>
            <p:cNvGrpSpPr/>
            <p:nvPr/>
          </p:nvGrpSpPr>
          <p:grpSpPr>
            <a:xfrm>
              <a:off x="1142462" y="1564560"/>
              <a:ext cx="2338579" cy="2014768"/>
              <a:chOff x="4546896" y="1377977"/>
              <a:chExt cx="2655063" cy="2287430"/>
            </a:xfrm>
          </p:grpSpPr>
          <p:sp>
            <p:nvSpPr>
              <p:cNvPr id="42" name="Google Shape;1632;p57">
                <a:extLst>
                  <a:ext uri="{FF2B5EF4-FFF2-40B4-BE49-F238E27FC236}">
                    <a16:creationId xmlns:a16="http://schemas.microsoft.com/office/drawing/2014/main" id="{B70D005B-0E02-AACF-524C-73AFDF90AEF0}"/>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33;p57">
                <a:extLst>
                  <a:ext uri="{FF2B5EF4-FFF2-40B4-BE49-F238E27FC236}">
                    <a16:creationId xmlns:a16="http://schemas.microsoft.com/office/drawing/2014/main" id="{50DB5FA1-6B14-C801-75CE-138A50ECA17C}"/>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34;p57">
                <a:extLst>
                  <a:ext uri="{FF2B5EF4-FFF2-40B4-BE49-F238E27FC236}">
                    <a16:creationId xmlns:a16="http://schemas.microsoft.com/office/drawing/2014/main" id="{F7018D04-E250-EF17-15F7-4AEE85954CAB}"/>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35;p57">
                <a:extLst>
                  <a:ext uri="{FF2B5EF4-FFF2-40B4-BE49-F238E27FC236}">
                    <a16:creationId xmlns:a16="http://schemas.microsoft.com/office/drawing/2014/main" id="{2A36125D-D744-AEA1-00AF-DA29B81D5FD7}"/>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36;p57">
                <a:extLst>
                  <a:ext uri="{FF2B5EF4-FFF2-40B4-BE49-F238E27FC236}">
                    <a16:creationId xmlns:a16="http://schemas.microsoft.com/office/drawing/2014/main" id="{A397C597-FC8A-01B7-E07C-5F0AB94A9817}"/>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637;p57">
                <a:extLst>
                  <a:ext uri="{FF2B5EF4-FFF2-40B4-BE49-F238E27FC236}">
                    <a16:creationId xmlns:a16="http://schemas.microsoft.com/office/drawing/2014/main" id="{1A8118C3-8E41-81FF-451B-D7EEC8D28781}"/>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38;p57">
                <a:extLst>
                  <a:ext uri="{FF2B5EF4-FFF2-40B4-BE49-F238E27FC236}">
                    <a16:creationId xmlns:a16="http://schemas.microsoft.com/office/drawing/2014/main" id="{7AD7C56A-914A-87BD-8DA7-87C2CD21ED8A}"/>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39;p57">
                <a:extLst>
                  <a:ext uri="{FF2B5EF4-FFF2-40B4-BE49-F238E27FC236}">
                    <a16:creationId xmlns:a16="http://schemas.microsoft.com/office/drawing/2014/main" id="{BF160F51-6104-A160-7F05-EFA8180037C0}"/>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640;p57">
                <a:extLst>
                  <a:ext uri="{FF2B5EF4-FFF2-40B4-BE49-F238E27FC236}">
                    <a16:creationId xmlns:a16="http://schemas.microsoft.com/office/drawing/2014/main" id="{BDAFF61C-1989-D29F-8F39-31CA4999E368}"/>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641;p57">
                <a:extLst>
                  <a:ext uri="{FF2B5EF4-FFF2-40B4-BE49-F238E27FC236}">
                    <a16:creationId xmlns:a16="http://schemas.microsoft.com/office/drawing/2014/main" id="{40DDDFCE-9577-E716-0696-CC24EF393F75}"/>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42;p57">
                <a:extLst>
                  <a:ext uri="{FF2B5EF4-FFF2-40B4-BE49-F238E27FC236}">
                    <a16:creationId xmlns:a16="http://schemas.microsoft.com/office/drawing/2014/main" id="{CA551C55-67C3-819B-23AF-736C2BCE6DF2}"/>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43;p57">
                <a:extLst>
                  <a:ext uri="{FF2B5EF4-FFF2-40B4-BE49-F238E27FC236}">
                    <a16:creationId xmlns:a16="http://schemas.microsoft.com/office/drawing/2014/main" id="{147E24EB-DD97-0DE9-2E5B-25452D4E20DB}"/>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44;p57">
                <a:extLst>
                  <a:ext uri="{FF2B5EF4-FFF2-40B4-BE49-F238E27FC236}">
                    <a16:creationId xmlns:a16="http://schemas.microsoft.com/office/drawing/2014/main" id="{DC7146ED-64AD-F51A-13CE-F91AC18554B6}"/>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45;p57">
                <a:extLst>
                  <a:ext uri="{FF2B5EF4-FFF2-40B4-BE49-F238E27FC236}">
                    <a16:creationId xmlns:a16="http://schemas.microsoft.com/office/drawing/2014/main" id="{3300C362-82D4-67CE-11AF-99BD5F050CF8}"/>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46;p57">
                <a:extLst>
                  <a:ext uri="{FF2B5EF4-FFF2-40B4-BE49-F238E27FC236}">
                    <a16:creationId xmlns:a16="http://schemas.microsoft.com/office/drawing/2014/main" id="{3E102586-8A31-FFCA-2148-8CCCFF84DB11}"/>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47;p57">
                <a:extLst>
                  <a:ext uri="{FF2B5EF4-FFF2-40B4-BE49-F238E27FC236}">
                    <a16:creationId xmlns:a16="http://schemas.microsoft.com/office/drawing/2014/main" id="{714935A8-A710-A0D9-5BE6-BFDAE99DEFFB}"/>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48;p57">
                <a:extLst>
                  <a:ext uri="{FF2B5EF4-FFF2-40B4-BE49-F238E27FC236}">
                    <a16:creationId xmlns:a16="http://schemas.microsoft.com/office/drawing/2014/main" id="{35A58195-1FCD-60AB-74F2-B92C99B3A01C}"/>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49;p57">
                <a:extLst>
                  <a:ext uri="{FF2B5EF4-FFF2-40B4-BE49-F238E27FC236}">
                    <a16:creationId xmlns:a16="http://schemas.microsoft.com/office/drawing/2014/main" id="{5F7317BA-9C98-C170-8BF6-54D3DE40AAA5}"/>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50;p57">
                <a:extLst>
                  <a:ext uri="{FF2B5EF4-FFF2-40B4-BE49-F238E27FC236}">
                    <a16:creationId xmlns:a16="http://schemas.microsoft.com/office/drawing/2014/main" id="{A7A45BE1-829E-9840-54A6-604241A317CB}"/>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51;p57">
                <a:extLst>
                  <a:ext uri="{FF2B5EF4-FFF2-40B4-BE49-F238E27FC236}">
                    <a16:creationId xmlns:a16="http://schemas.microsoft.com/office/drawing/2014/main" id="{C7739D3C-2C48-744E-AA79-660D50757105}"/>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52;p57">
                <a:extLst>
                  <a:ext uri="{FF2B5EF4-FFF2-40B4-BE49-F238E27FC236}">
                    <a16:creationId xmlns:a16="http://schemas.microsoft.com/office/drawing/2014/main" id="{D23ACD89-633F-7826-4E49-76943D020302}"/>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53;p57">
                <a:extLst>
                  <a:ext uri="{FF2B5EF4-FFF2-40B4-BE49-F238E27FC236}">
                    <a16:creationId xmlns:a16="http://schemas.microsoft.com/office/drawing/2014/main" id="{F24BE24E-C7AB-FA64-9268-9863164CEEEE}"/>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1654;p57">
                <a:extLst>
                  <a:ext uri="{FF2B5EF4-FFF2-40B4-BE49-F238E27FC236}">
                    <a16:creationId xmlns:a16="http://schemas.microsoft.com/office/drawing/2014/main" id="{D0D00DEA-5E20-BC39-B5A0-FB5F05614609}"/>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1655;p57">
                <a:extLst>
                  <a:ext uri="{FF2B5EF4-FFF2-40B4-BE49-F238E27FC236}">
                    <a16:creationId xmlns:a16="http://schemas.microsoft.com/office/drawing/2014/main" id="{3FFDC7C4-6E2F-F6DB-9D6A-B7D3863A3D35}"/>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1656;p57">
                <a:extLst>
                  <a:ext uri="{FF2B5EF4-FFF2-40B4-BE49-F238E27FC236}">
                    <a16:creationId xmlns:a16="http://schemas.microsoft.com/office/drawing/2014/main" id="{1296E703-02A3-F719-FE3C-BE8810BD9991}"/>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1657;p57">
                <a:extLst>
                  <a:ext uri="{FF2B5EF4-FFF2-40B4-BE49-F238E27FC236}">
                    <a16:creationId xmlns:a16="http://schemas.microsoft.com/office/drawing/2014/main" id="{7974819B-E9EB-A309-DD2A-A0B66D4D8DB6}"/>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1658;p57">
                <a:extLst>
                  <a:ext uri="{FF2B5EF4-FFF2-40B4-BE49-F238E27FC236}">
                    <a16:creationId xmlns:a16="http://schemas.microsoft.com/office/drawing/2014/main" id="{AAE5543E-A83A-592D-6166-8AB12538DB34}"/>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659;p57">
              <a:extLst>
                <a:ext uri="{FF2B5EF4-FFF2-40B4-BE49-F238E27FC236}">
                  <a16:creationId xmlns:a16="http://schemas.microsoft.com/office/drawing/2014/main" id="{EE3D08C0-98E4-5DA5-52F8-0E9C8758A8A8}"/>
                </a:ext>
              </a:extLst>
            </p:cNvPr>
            <p:cNvGrpSpPr/>
            <p:nvPr/>
          </p:nvGrpSpPr>
          <p:grpSpPr>
            <a:xfrm flipH="1">
              <a:off x="706040" y="2032134"/>
              <a:ext cx="1068760" cy="1547196"/>
              <a:chOff x="-1602050" y="2114015"/>
              <a:chExt cx="1213397" cy="1756580"/>
            </a:xfrm>
          </p:grpSpPr>
          <p:sp>
            <p:nvSpPr>
              <p:cNvPr id="36" name="Google Shape;1660;p57">
                <a:extLst>
                  <a:ext uri="{FF2B5EF4-FFF2-40B4-BE49-F238E27FC236}">
                    <a16:creationId xmlns:a16="http://schemas.microsoft.com/office/drawing/2014/main" id="{F2737E75-98C2-72C4-F5F9-A6BD746D00CE}"/>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61;p57">
                <a:extLst>
                  <a:ext uri="{FF2B5EF4-FFF2-40B4-BE49-F238E27FC236}">
                    <a16:creationId xmlns:a16="http://schemas.microsoft.com/office/drawing/2014/main" id="{C11A8879-EEC8-D45A-58D3-D400AAEB3247}"/>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62;p57">
                <a:extLst>
                  <a:ext uri="{FF2B5EF4-FFF2-40B4-BE49-F238E27FC236}">
                    <a16:creationId xmlns:a16="http://schemas.microsoft.com/office/drawing/2014/main" id="{8A2144BE-8F2B-4D74-7F3E-D28ED543FA75}"/>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63;p57">
                <a:extLst>
                  <a:ext uri="{FF2B5EF4-FFF2-40B4-BE49-F238E27FC236}">
                    <a16:creationId xmlns:a16="http://schemas.microsoft.com/office/drawing/2014/main" id="{52773EC0-A706-6463-9385-2A5765BFFDFC}"/>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664;p57">
                <a:extLst>
                  <a:ext uri="{FF2B5EF4-FFF2-40B4-BE49-F238E27FC236}">
                    <a16:creationId xmlns:a16="http://schemas.microsoft.com/office/drawing/2014/main" id="{7D4CFC55-EDE7-1DD0-147C-FAA0F8EEA785}"/>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65;p57">
                <a:extLst>
                  <a:ext uri="{FF2B5EF4-FFF2-40B4-BE49-F238E27FC236}">
                    <a16:creationId xmlns:a16="http://schemas.microsoft.com/office/drawing/2014/main" id="{41863E4F-D1AA-73AB-7C3F-73B6679932F9}"/>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666;p57">
              <a:extLst>
                <a:ext uri="{FF2B5EF4-FFF2-40B4-BE49-F238E27FC236}">
                  <a16:creationId xmlns:a16="http://schemas.microsoft.com/office/drawing/2014/main" id="{DC58E48C-BD17-889D-3522-738754B5385A}"/>
                </a:ext>
              </a:extLst>
            </p:cNvPr>
            <p:cNvGrpSpPr/>
            <p:nvPr/>
          </p:nvGrpSpPr>
          <p:grpSpPr>
            <a:xfrm>
              <a:off x="2983957" y="1809058"/>
              <a:ext cx="589240" cy="1525612"/>
              <a:chOff x="1236331" y="557100"/>
              <a:chExt cx="668982" cy="1732076"/>
            </a:xfrm>
          </p:grpSpPr>
          <p:sp>
            <p:nvSpPr>
              <p:cNvPr id="28" name="Google Shape;1667;p57">
                <a:extLst>
                  <a:ext uri="{FF2B5EF4-FFF2-40B4-BE49-F238E27FC236}">
                    <a16:creationId xmlns:a16="http://schemas.microsoft.com/office/drawing/2014/main" id="{9A4EA16C-340A-8150-8C98-25152A6FE3DB}"/>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68;p57">
                <a:extLst>
                  <a:ext uri="{FF2B5EF4-FFF2-40B4-BE49-F238E27FC236}">
                    <a16:creationId xmlns:a16="http://schemas.microsoft.com/office/drawing/2014/main" id="{57F5FD6F-D786-D816-08F3-E17A23370D9D}"/>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69;p57">
                <a:extLst>
                  <a:ext uri="{FF2B5EF4-FFF2-40B4-BE49-F238E27FC236}">
                    <a16:creationId xmlns:a16="http://schemas.microsoft.com/office/drawing/2014/main" id="{0B639817-80C8-7FC1-0529-8E08108D911A}"/>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70;p57">
                <a:extLst>
                  <a:ext uri="{FF2B5EF4-FFF2-40B4-BE49-F238E27FC236}">
                    <a16:creationId xmlns:a16="http://schemas.microsoft.com/office/drawing/2014/main" id="{40DF6CB3-D787-4905-61AC-EF5D548901D0}"/>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71;p57">
                <a:extLst>
                  <a:ext uri="{FF2B5EF4-FFF2-40B4-BE49-F238E27FC236}">
                    <a16:creationId xmlns:a16="http://schemas.microsoft.com/office/drawing/2014/main" id="{613D9BFA-C2CE-2A69-2CCA-C1C162CFBC14}"/>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672;p57">
                <a:extLst>
                  <a:ext uri="{FF2B5EF4-FFF2-40B4-BE49-F238E27FC236}">
                    <a16:creationId xmlns:a16="http://schemas.microsoft.com/office/drawing/2014/main" id="{96CF7851-4F5F-C157-8254-87C7608D11C3}"/>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73;p57">
                <a:extLst>
                  <a:ext uri="{FF2B5EF4-FFF2-40B4-BE49-F238E27FC236}">
                    <a16:creationId xmlns:a16="http://schemas.microsoft.com/office/drawing/2014/main" id="{8EB99EE9-7E56-52EB-BC40-FC01FBE5A974}"/>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74;p57">
                <a:extLst>
                  <a:ext uri="{FF2B5EF4-FFF2-40B4-BE49-F238E27FC236}">
                    <a16:creationId xmlns:a16="http://schemas.microsoft.com/office/drawing/2014/main" id="{14111023-33F3-BE26-03BB-A000DD342925}"/>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1675;p57">
              <a:extLst>
                <a:ext uri="{FF2B5EF4-FFF2-40B4-BE49-F238E27FC236}">
                  <a16:creationId xmlns:a16="http://schemas.microsoft.com/office/drawing/2014/main" id="{A659C996-EBE3-A9B1-C4AA-15BF62487301}"/>
                </a:ext>
              </a:extLst>
            </p:cNvPr>
            <p:cNvGrpSpPr/>
            <p:nvPr/>
          </p:nvGrpSpPr>
          <p:grpSpPr>
            <a:xfrm flipH="1">
              <a:off x="1237981" y="3753166"/>
              <a:ext cx="953591" cy="334099"/>
              <a:chOff x="2271950" y="2722775"/>
              <a:chExt cx="575875" cy="201775"/>
            </a:xfrm>
          </p:grpSpPr>
          <p:sp>
            <p:nvSpPr>
              <p:cNvPr id="23" name="Google Shape;1676;p57">
                <a:extLst>
                  <a:ext uri="{FF2B5EF4-FFF2-40B4-BE49-F238E27FC236}">
                    <a16:creationId xmlns:a16="http://schemas.microsoft.com/office/drawing/2014/main" id="{BDA91BCA-4F6E-5ADD-4F40-83C864AB7BFB}"/>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77;p57">
                <a:extLst>
                  <a:ext uri="{FF2B5EF4-FFF2-40B4-BE49-F238E27FC236}">
                    <a16:creationId xmlns:a16="http://schemas.microsoft.com/office/drawing/2014/main" id="{4BFE2CA8-E8CA-E52E-9557-37DC09CFBD78}"/>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78;p57">
                <a:extLst>
                  <a:ext uri="{FF2B5EF4-FFF2-40B4-BE49-F238E27FC236}">
                    <a16:creationId xmlns:a16="http://schemas.microsoft.com/office/drawing/2014/main" id="{A481871E-668D-C8A8-FCFF-FF09FB865A8D}"/>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79;p57">
                <a:extLst>
                  <a:ext uri="{FF2B5EF4-FFF2-40B4-BE49-F238E27FC236}">
                    <a16:creationId xmlns:a16="http://schemas.microsoft.com/office/drawing/2014/main" id="{75417379-D7C0-8182-D77B-D58B95FA9F02}"/>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80;p57">
                <a:extLst>
                  <a:ext uri="{FF2B5EF4-FFF2-40B4-BE49-F238E27FC236}">
                    <a16:creationId xmlns:a16="http://schemas.microsoft.com/office/drawing/2014/main" id="{4A889499-19CF-502A-54FC-48DEBF97116F}"/>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681;p57">
              <a:extLst>
                <a:ext uri="{FF2B5EF4-FFF2-40B4-BE49-F238E27FC236}">
                  <a16:creationId xmlns:a16="http://schemas.microsoft.com/office/drawing/2014/main" id="{2BEFA142-F7A3-3892-CAAD-E8C652894843}"/>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2;p57">
              <a:extLst>
                <a:ext uri="{FF2B5EF4-FFF2-40B4-BE49-F238E27FC236}">
                  <a16:creationId xmlns:a16="http://schemas.microsoft.com/office/drawing/2014/main" id="{D2F752E5-C5BB-3B8E-2B1F-8E22CF410503}"/>
                </a:ext>
              </a:extLst>
            </p:cNvPr>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683;p57">
              <a:extLst>
                <a:ext uri="{FF2B5EF4-FFF2-40B4-BE49-F238E27FC236}">
                  <a16:creationId xmlns:a16="http://schemas.microsoft.com/office/drawing/2014/main" id="{BEB8A653-0715-A43D-FD4C-6C2CD429CE24}"/>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84;p57">
              <a:extLst>
                <a:ext uri="{FF2B5EF4-FFF2-40B4-BE49-F238E27FC236}">
                  <a16:creationId xmlns:a16="http://schemas.microsoft.com/office/drawing/2014/main" id="{F5D4FDCB-A164-6169-3641-27595F36E07F}"/>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85;p57">
              <a:extLst>
                <a:ext uri="{FF2B5EF4-FFF2-40B4-BE49-F238E27FC236}">
                  <a16:creationId xmlns:a16="http://schemas.microsoft.com/office/drawing/2014/main" id="{84940562-B36F-2F1C-90B1-25DE1B0A4DE3}"/>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86;p57">
              <a:extLst>
                <a:ext uri="{FF2B5EF4-FFF2-40B4-BE49-F238E27FC236}">
                  <a16:creationId xmlns:a16="http://schemas.microsoft.com/office/drawing/2014/main" id="{699B591E-3308-2D84-5314-32FBD638786D}"/>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87;p57">
              <a:extLst>
                <a:ext uri="{FF2B5EF4-FFF2-40B4-BE49-F238E27FC236}">
                  <a16:creationId xmlns:a16="http://schemas.microsoft.com/office/drawing/2014/main" id="{7C2A5CDE-5659-2CEC-B008-98274A4E5B95}"/>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88;p57">
              <a:extLst>
                <a:ext uri="{FF2B5EF4-FFF2-40B4-BE49-F238E27FC236}">
                  <a16:creationId xmlns:a16="http://schemas.microsoft.com/office/drawing/2014/main" id="{7A16EB4C-0206-DF1D-FAFD-DD9136C33B10}"/>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89;p57">
              <a:extLst>
                <a:ext uri="{FF2B5EF4-FFF2-40B4-BE49-F238E27FC236}">
                  <a16:creationId xmlns:a16="http://schemas.microsoft.com/office/drawing/2014/main" id="{208EADF5-B8AF-65B2-51EF-962A660AB0FF}"/>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90;p57">
              <a:extLst>
                <a:ext uri="{FF2B5EF4-FFF2-40B4-BE49-F238E27FC236}">
                  <a16:creationId xmlns:a16="http://schemas.microsoft.com/office/drawing/2014/main" id="{B8310D60-AD3C-8526-0F22-A0B9D0CB1274}"/>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91;p57">
              <a:extLst>
                <a:ext uri="{FF2B5EF4-FFF2-40B4-BE49-F238E27FC236}">
                  <a16:creationId xmlns:a16="http://schemas.microsoft.com/office/drawing/2014/main" id="{051046A0-BBEF-F2F0-CAD7-DD759F687B0A}"/>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2611</Words>
  <Application>Microsoft Office PowerPoint</Application>
  <PresentationFormat>On-screen Show (16:9)</PresentationFormat>
  <Paragraphs>170</Paragraphs>
  <Slides>50</Slides>
  <Notes>39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50</vt:i4>
      </vt:variant>
    </vt:vector>
  </HeadingPairs>
  <TitlesOfParts>
    <vt:vector size="68" baseType="lpstr">
      <vt:lpstr>Arimo</vt:lpstr>
      <vt:lpstr>Anaheim</vt:lpstr>
      <vt:lpstr>Times New Roman</vt:lpstr>
      <vt:lpstr>Symbol</vt:lpstr>
      <vt:lpstr>Wingdings</vt:lpstr>
      <vt:lpstr>Arial Black</vt:lpstr>
      <vt:lpstr>Proxima Nova Semibold</vt:lpstr>
      <vt:lpstr>Bebas Neue</vt:lpstr>
      <vt:lpstr>Proxima Nova</vt:lpstr>
      <vt:lpstr>Calibri</vt:lpstr>
      <vt:lpstr>Verdana</vt:lpstr>
      <vt:lpstr>Calibri Light</vt:lpstr>
      <vt:lpstr>Nunito</vt:lpstr>
      <vt:lpstr>Century Schoolbook</vt:lpstr>
      <vt:lpstr>Arial</vt:lpstr>
      <vt:lpstr>Roboto Condensed</vt:lpstr>
      <vt:lpstr>Data Analysis for Business by Slidesgo</vt:lpstr>
      <vt:lpstr>Slidesgo Final Pages</vt:lpstr>
      <vt:lpstr>The sorting methods of algorithm</vt:lpstr>
      <vt:lpstr>The sorting algorithms</vt:lpstr>
      <vt:lpstr>The main contents of slide</vt:lpstr>
      <vt:lpstr>What is the sorting methods algorithm</vt:lpstr>
      <vt:lpstr> Bubble  Sort</vt:lpstr>
      <vt:lpstr>The main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pseudocodes of each sorting method. Due to this, bubble sort contains pseudocode. Lets show that. </vt:lpstr>
      <vt:lpstr>PowerPoint Presentation</vt:lpstr>
      <vt:lpstr>PowerPoint Presentation</vt:lpstr>
      <vt:lpstr>PowerPoint Presentation</vt:lpstr>
      <vt:lpstr>PowerPoint Presentation</vt:lpstr>
      <vt:lpstr>How insertion sort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of  Insertion Sort </vt:lpstr>
      <vt:lpstr>03</vt:lpstr>
      <vt:lpstr>PowerPoint Presentation</vt:lpstr>
      <vt:lpstr>PowerPoint Presentation</vt:lpstr>
      <vt:lpstr>PowerPoint Presentation</vt:lpstr>
      <vt:lpstr>Partition Algorithm</vt:lpstr>
      <vt:lpstr>PowerPoint Presentation</vt:lpstr>
      <vt:lpstr>PowerPoint Presentation</vt:lpstr>
      <vt:lpstr>PowerPoint Presentation</vt:lpstr>
      <vt:lpstr>PowerPoint Presentation</vt:lpstr>
      <vt:lpstr>Complexity Analysis of Quick Sort: </vt:lpstr>
      <vt:lpstr>PowerPoint Presentation</vt:lpstr>
      <vt:lpstr>Code of  quick Sort </vt:lpstr>
      <vt:lpstr>Heap  Sort</vt:lpstr>
      <vt:lpstr>What is the Heap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of  Heap Sort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sorting methods of algorithm</dc:title>
  <cp:lastModifiedBy>maleyka heybatova</cp:lastModifiedBy>
  <cp:revision>6</cp:revision>
  <dcterms:modified xsi:type="dcterms:W3CDTF">2023-10-01T14:55:43Z</dcterms:modified>
</cp:coreProperties>
</file>